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85" r:id="rId5"/>
    <p:sldMasterId id="2147483695" r:id="rId6"/>
    <p:sldMasterId id="2147483753" r:id="rId7"/>
    <p:sldMasterId id="2147483767" r:id="rId8"/>
  </p:sldMasterIdLst>
  <p:notesMasterIdLst>
    <p:notesMasterId r:id="rId40"/>
  </p:notesMasterIdLst>
  <p:handoutMasterIdLst>
    <p:handoutMasterId r:id="rId41"/>
  </p:handoutMasterIdLst>
  <p:sldIdLst>
    <p:sldId id="598" r:id="rId9"/>
    <p:sldId id="586" r:id="rId10"/>
    <p:sldId id="260" r:id="rId11"/>
    <p:sldId id="597" r:id="rId12"/>
    <p:sldId id="318" r:id="rId13"/>
    <p:sldId id="261" r:id="rId14"/>
    <p:sldId id="259" r:id="rId15"/>
    <p:sldId id="279" r:id="rId16"/>
    <p:sldId id="580" r:id="rId17"/>
    <p:sldId id="591" r:id="rId18"/>
    <p:sldId id="592" r:id="rId19"/>
    <p:sldId id="262" r:id="rId20"/>
    <p:sldId id="264" r:id="rId21"/>
    <p:sldId id="316" r:id="rId22"/>
    <p:sldId id="593" r:id="rId23"/>
    <p:sldId id="271" r:id="rId24"/>
    <p:sldId id="272" r:id="rId25"/>
    <p:sldId id="587" r:id="rId26"/>
    <p:sldId id="588" r:id="rId27"/>
    <p:sldId id="276" r:id="rId28"/>
    <p:sldId id="595" r:id="rId29"/>
    <p:sldId id="596" r:id="rId30"/>
    <p:sldId id="590" r:id="rId31"/>
    <p:sldId id="589" r:id="rId32"/>
    <p:sldId id="274" r:id="rId33"/>
    <p:sldId id="594" r:id="rId34"/>
    <p:sldId id="278" r:id="rId35"/>
    <p:sldId id="283" r:id="rId36"/>
    <p:sldId id="309" r:id="rId37"/>
    <p:sldId id="256" r:id="rId38"/>
    <p:sldId id="267"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9C0DA27D-933B-404A-8884-E2057052565C}">
          <p14:sldIdLst>
            <p14:sldId id="598"/>
            <p14:sldId id="586"/>
            <p14:sldId id="260"/>
            <p14:sldId id="597"/>
            <p14:sldId id="318"/>
            <p14:sldId id="261"/>
            <p14:sldId id="259"/>
            <p14:sldId id="279"/>
            <p14:sldId id="580"/>
            <p14:sldId id="591"/>
            <p14:sldId id="592"/>
            <p14:sldId id="262"/>
            <p14:sldId id="264"/>
            <p14:sldId id="316"/>
            <p14:sldId id="593"/>
            <p14:sldId id="271"/>
            <p14:sldId id="272"/>
            <p14:sldId id="587"/>
            <p14:sldId id="588"/>
            <p14:sldId id="276"/>
            <p14:sldId id="595"/>
            <p14:sldId id="596"/>
            <p14:sldId id="590"/>
            <p14:sldId id="589"/>
            <p14:sldId id="274"/>
            <p14:sldId id="594"/>
            <p14:sldId id="278"/>
            <p14:sldId id="283"/>
            <p14:sldId id="309"/>
            <p14:sldId id="256"/>
            <p14:sldId id="2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DA6"/>
    <a:srgbClr val="76C1A3"/>
    <a:srgbClr val="FED790"/>
    <a:srgbClr val="59B1CD"/>
    <a:srgbClr val="B14D97"/>
    <a:srgbClr val="1DAF8E"/>
    <a:srgbClr val="FBBC33"/>
    <a:srgbClr val="246898"/>
    <a:srgbClr val="EF9800"/>
    <a:srgbClr val="86B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6199" autoAdjust="0"/>
  </p:normalViewPr>
  <p:slideViewPr>
    <p:cSldViewPr snapToGrid="0" snapToObjects="1">
      <p:cViewPr varScale="1">
        <p:scale>
          <a:sx n="72" d="100"/>
          <a:sy n="72" d="100"/>
        </p:scale>
        <p:origin x="90" y="606"/>
      </p:cViewPr>
      <p:guideLst>
        <p:guide orient="horz" pos="2160"/>
        <p:guide pos="3840"/>
      </p:guideLst>
    </p:cSldViewPr>
  </p:slideViewPr>
  <p:notesTextViewPr>
    <p:cViewPr>
      <p:scale>
        <a:sx n="1" d="1"/>
        <a:sy n="1" d="1"/>
      </p:scale>
      <p:origin x="0" y="0"/>
    </p:cViewPr>
  </p:notesTextViewPr>
  <p:sorterViewPr>
    <p:cViewPr>
      <p:scale>
        <a:sx n="100" d="100"/>
        <a:sy n="100" d="100"/>
      </p:scale>
      <p:origin x="0" y="-1956"/>
    </p:cViewPr>
  </p:sorterViewPr>
  <p:notesViewPr>
    <p:cSldViewPr snapToGrid="0" snapToObjects="1" showGuides="1">
      <p:cViewPr varScale="1">
        <p:scale>
          <a:sx n="80" d="100"/>
          <a:sy n="80" d="100"/>
        </p:scale>
        <p:origin x="391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76D96-4D08-46B5-BFED-027DBF27C54E}"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AFA1DE58-09F8-44FD-ABB7-73B4406D2270}">
      <dgm:prSet phldrT="[Text]"/>
      <dgm:spPr>
        <a:solidFill>
          <a:srgbClr val="59B1CD"/>
        </a:solidFill>
      </dgm:spPr>
      <dgm:t>
        <a:bodyPr/>
        <a:lstStyle/>
        <a:p>
          <a:r>
            <a:rPr lang="en-US" dirty="0"/>
            <a:t>IT tool</a:t>
          </a:r>
          <a:endParaRPr lang="en-GB" dirty="0"/>
        </a:p>
      </dgm:t>
    </dgm:pt>
    <dgm:pt modelId="{F9841B6E-E16B-4B8D-A42D-71268F7E49BE}" type="parTrans" cxnId="{FE1A9D7A-C42A-43FB-8972-5CEB6FA701D6}">
      <dgm:prSet/>
      <dgm:spPr/>
      <dgm:t>
        <a:bodyPr/>
        <a:lstStyle/>
        <a:p>
          <a:endParaRPr lang="en-GB"/>
        </a:p>
      </dgm:t>
    </dgm:pt>
    <dgm:pt modelId="{DDDC165A-383B-45F9-87DF-22E3335E9C5A}" type="sibTrans" cxnId="{FE1A9D7A-C42A-43FB-8972-5CEB6FA701D6}">
      <dgm:prSet/>
      <dgm:spPr/>
      <dgm:t>
        <a:bodyPr/>
        <a:lstStyle/>
        <a:p>
          <a:endParaRPr lang="en-GB"/>
        </a:p>
      </dgm:t>
    </dgm:pt>
    <dgm:pt modelId="{1BA69CE8-C364-4F78-90EB-51B828060EAF}">
      <dgm:prSet phldrT="[Text]"/>
      <dgm:spPr>
        <a:solidFill>
          <a:schemeClr val="accent6">
            <a:lumMod val="75000"/>
          </a:schemeClr>
        </a:solidFill>
      </dgm:spPr>
      <dgm:t>
        <a:bodyPr/>
        <a:lstStyle/>
        <a:p>
          <a:r>
            <a:rPr lang="en-US" dirty="0"/>
            <a:t>Exposure</a:t>
          </a:r>
          <a:endParaRPr lang="en-GB" dirty="0"/>
        </a:p>
      </dgm:t>
    </dgm:pt>
    <dgm:pt modelId="{397363E6-6F37-4DA0-843E-F75E17216C92}" type="parTrans" cxnId="{E21DE2A4-9580-4D55-9ABB-50B3C572D48F}">
      <dgm:prSet/>
      <dgm:spPr/>
      <dgm:t>
        <a:bodyPr/>
        <a:lstStyle/>
        <a:p>
          <a:endParaRPr lang="en-GB"/>
        </a:p>
      </dgm:t>
    </dgm:pt>
    <dgm:pt modelId="{61827261-E3A7-4ADF-88BF-3BF0E2F6BF63}" type="sibTrans" cxnId="{E21DE2A4-9580-4D55-9ABB-50B3C572D48F}">
      <dgm:prSet/>
      <dgm:spPr/>
      <dgm:t>
        <a:bodyPr/>
        <a:lstStyle/>
        <a:p>
          <a:endParaRPr lang="en-GB"/>
        </a:p>
      </dgm:t>
    </dgm:pt>
    <dgm:pt modelId="{6E8F613F-88C6-4B7F-A728-446421B59998}">
      <dgm:prSet phldrT="[Text]"/>
      <dgm:spPr/>
      <dgm:t>
        <a:bodyPr/>
        <a:lstStyle/>
        <a:p>
          <a:r>
            <a:rPr lang="en-US" dirty="0"/>
            <a:t>Tox</a:t>
          </a:r>
          <a:endParaRPr lang="en-GB" dirty="0"/>
        </a:p>
      </dgm:t>
    </dgm:pt>
    <dgm:pt modelId="{3BADC7FE-12B8-4BF5-8837-6DEF154BFC48}" type="parTrans" cxnId="{E63407A6-36C4-43EA-9072-8DCF57647A92}">
      <dgm:prSet/>
      <dgm:spPr/>
      <dgm:t>
        <a:bodyPr/>
        <a:lstStyle/>
        <a:p>
          <a:endParaRPr lang="en-GB"/>
        </a:p>
      </dgm:t>
    </dgm:pt>
    <dgm:pt modelId="{A607393A-4BC9-44F9-945F-428D6F410046}" type="sibTrans" cxnId="{E63407A6-36C4-43EA-9072-8DCF57647A92}">
      <dgm:prSet/>
      <dgm:spPr/>
      <dgm:t>
        <a:bodyPr/>
        <a:lstStyle/>
        <a:p>
          <a:endParaRPr lang="en-GB"/>
        </a:p>
      </dgm:t>
    </dgm:pt>
    <dgm:pt modelId="{6676A3EF-55D1-4A0F-A515-6FE182890BAF}" type="pres">
      <dgm:prSet presAssocID="{BE576D96-4D08-46B5-BFED-027DBF27C54E}" presName="Name0" presStyleCnt="0">
        <dgm:presLayoutVars>
          <dgm:chMax val="21"/>
          <dgm:chPref val="21"/>
        </dgm:presLayoutVars>
      </dgm:prSet>
      <dgm:spPr/>
    </dgm:pt>
    <dgm:pt modelId="{4C73847F-6D85-4578-9381-2315BD91CAD3}" type="pres">
      <dgm:prSet presAssocID="{AFA1DE58-09F8-44FD-ABB7-73B4406D2270}" presName="text1" presStyleCnt="0"/>
      <dgm:spPr/>
    </dgm:pt>
    <dgm:pt modelId="{5D045A4C-363E-4554-A90C-F0BEBA71D5CB}" type="pres">
      <dgm:prSet presAssocID="{AFA1DE58-09F8-44FD-ABB7-73B4406D2270}" presName="textRepeatNode" presStyleLbl="alignNode1" presStyleIdx="0" presStyleCnt="3" custLinFactNeighborX="83677" custLinFactNeighborY="-53292">
        <dgm:presLayoutVars>
          <dgm:chMax val="0"/>
          <dgm:chPref val="0"/>
          <dgm:bulletEnabled val="1"/>
        </dgm:presLayoutVars>
      </dgm:prSet>
      <dgm:spPr/>
    </dgm:pt>
    <dgm:pt modelId="{67DB0342-55CA-4DDD-986E-599488B22C77}" type="pres">
      <dgm:prSet presAssocID="{AFA1DE58-09F8-44FD-ABB7-73B4406D2270}" presName="textaccent1" presStyleCnt="0"/>
      <dgm:spPr/>
    </dgm:pt>
    <dgm:pt modelId="{823E0F23-E4BE-4995-989B-3D6118EBC683}" type="pres">
      <dgm:prSet presAssocID="{AFA1DE58-09F8-44FD-ABB7-73B4406D2270}" presName="accentRepeatNode" presStyleLbl="solidAlignAcc1" presStyleIdx="0" presStyleCnt="6"/>
      <dgm:spPr/>
    </dgm:pt>
    <dgm:pt modelId="{93864D88-AAED-4FC9-B85C-B67E216E0A85}" type="pres">
      <dgm:prSet presAssocID="{DDDC165A-383B-45F9-87DF-22E3335E9C5A}" presName="image1" presStyleCnt="0"/>
      <dgm:spPr/>
    </dgm:pt>
    <dgm:pt modelId="{2C4D7AD5-07FC-4B38-A826-015A38EEC8F8}" type="pres">
      <dgm:prSet presAssocID="{DDDC165A-383B-45F9-87DF-22E3335E9C5A}" presName="imageRepeatNode" presStyleLbl="alignAcc1" presStyleIdx="0" presStyleCnt="3" custLinFactX="100000" custLinFactNeighborX="153349" custLinFactNeighborY="52595"/>
      <dgm:spPr/>
    </dgm:pt>
    <dgm:pt modelId="{5A9F71E5-C338-4D15-B70A-8C8B1CDE4B63}" type="pres">
      <dgm:prSet presAssocID="{DDDC165A-383B-45F9-87DF-22E3335E9C5A}" presName="imageaccent1" presStyleCnt="0"/>
      <dgm:spPr/>
    </dgm:pt>
    <dgm:pt modelId="{6D7F7206-F152-4E81-BDEC-3286259236D0}" type="pres">
      <dgm:prSet presAssocID="{DDDC165A-383B-45F9-87DF-22E3335E9C5A}" presName="accentRepeatNode" presStyleLbl="solidAlignAcc1" presStyleIdx="1" presStyleCnt="6"/>
      <dgm:spPr/>
    </dgm:pt>
    <dgm:pt modelId="{1093D776-4439-489D-8920-85D8F829E4E4}" type="pres">
      <dgm:prSet presAssocID="{1BA69CE8-C364-4F78-90EB-51B828060EAF}" presName="text2" presStyleCnt="0"/>
      <dgm:spPr/>
    </dgm:pt>
    <dgm:pt modelId="{F0EF5A9A-47AD-4C96-B1FE-288A9E03212D}" type="pres">
      <dgm:prSet presAssocID="{1BA69CE8-C364-4F78-90EB-51B828060EAF}" presName="textRepeatNode" presStyleLbl="alignNode1" presStyleIdx="1" presStyleCnt="3" custLinFactNeighborX="-87090" custLinFactNeighborY="54901">
        <dgm:presLayoutVars>
          <dgm:chMax val="0"/>
          <dgm:chPref val="0"/>
          <dgm:bulletEnabled val="1"/>
        </dgm:presLayoutVars>
      </dgm:prSet>
      <dgm:spPr/>
    </dgm:pt>
    <dgm:pt modelId="{A46BF17E-2CDF-49F8-95DE-19B4D1802979}" type="pres">
      <dgm:prSet presAssocID="{1BA69CE8-C364-4F78-90EB-51B828060EAF}" presName="textaccent2" presStyleCnt="0"/>
      <dgm:spPr/>
    </dgm:pt>
    <dgm:pt modelId="{BD9EA36E-4FCD-46E1-95C6-3FDE581B2CCC}" type="pres">
      <dgm:prSet presAssocID="{1BA69CE8-C364-4F78-90EB-51B828060EAF}" presName="accentRepeatNode" presStyleLbl="solidAlignAcc1" presStyleIdx="2" presStyleCnt="6"/>
      <dgm:spPr/>
    </dgm:pt>
    <dgm:pt modelId="{71EE9D0D-5448-4F5D-B12B-EE7BF1CB9E52}" type="pres">
      <dgm:prSet presAssocID="{61827261-E3A7-4ADF-88BF-3BF0E2F6BF63}" presName="image2" presStyleCnt="0"/>
      <dgm:spPr/>
    </dgm:pt>
    <dgm:pt modelId="{05946FDF-D04A-4F78-9711-B7D3C15F792B}" type="pres">
      <dgm:prSet presAssocID="{61827261-E3A7-4ADF-88BF-3BF0E2F6BF63}" presName="imageRepeatNode" presStyleLbl="alignAcc1" presStyleIdx="1" presStyleCnt="3" custLinFactX="-100000" custLinFactNeighborX="-156488" custLinFactNeighborY="-56226"/>
      <dgm:spPr/>
    </dgm:pt>
    <dgm:pt modelId="{CADBF37F-1C03-42D5-8708-4E22CE569BB1}" type="pres">
      <dgm:prSet presAssocID="{61827261-E3A7-4ADF-88BF-3BF0E2F6BF63}" presName="imageaccent2" presStyleCnt="0"/>
      <dgm:spPr/>
    </dgm:pt>
    <dgm:pt modelId="{672444D3-CF98-4ADF-BD7E-A037B0BEFDBF}" type="pres">
      <dgm:prSet presAssocID="{61827261-E3A7-4ADF-88BF-3BF0E2F6BF63}" presName="accentRepeatNode" presStyleLbl="solidAlignAcc1" presStyleIdx="3" presStyleCnt="6"/>
      <dgm:spPr/>
    </dgm:pt>
    <dgm:pt modelId="{F4AEF090-9A00-48ED-AB6C-5514E810B269}" type="pres">
      <dgm:prSet presAssocID="{6E8F613F-88C6-4B7F-A728-446421B59998}" presName="text3" presStyleCnt="0"/>
      <dgm:spPr/>
    </dgm:pt>
    <dgm:pt modelId="{4114A753-F636-4BD3-B74B-FC0E2469A28F}" type="pres">
      <dgm:prSet presAssocID="{6E8F613F-88C6-4B7F-A728-446421B59998}" presName="textRepeatNode" presStyleLbl="alignNode1" presStyleIdx="2" presStyleCnt="3">
        <dgm:presLayoutVars>
          <dgm:chMax val="0"/>
          <dgm:chPref val="0"/>
          <dgm:bulletEnabled val="1"/>
        </dgm:presLayoutVars>
      </dgm:prSet>
      <dgm:spPr/>
    </dgm:pt>
    <dgm:pt modelId="{5EB21EAA-075D-44BF-AE35-5763E17D8108}" type="pres">
      <dgm:prSet presAssocID="{6E8F613F-88C6-4B7F-A728-446421B59998}" presName="textaccent3" presStyleCnt="0"/>
      <dgm:spPr/>
    </dgm:pt>
    <dgm:pt modelId="{A8890431-EF97-44AC-A19F-FF5D5516877B}" type="pres">
      <dgm:prSet presAssocID="{6E8F613F-88C6-4B7F-A728-446421B59998}" presName="accentRepeatNode" presStyleLbl="solidAlignAcc1" presStyleIdx="4" presStyleCnt="6"/>
      <dgm:spPr/>
    </dgm:pt>
    <dgm:pt modelId="{37418A31-6C0A-4243-BBC0-885AF77E3BE7}" type="pres">
      <dgm:prSet presAssocID="{A607393A-4BC9-44F9-945F-428D6F410046}" presName="image3" presStyleCnt="0"/>
      <dgm:spPr/>
    </dgm:pt>
    <dgm:pt modelId="{7ED0CEB3-1686-4A62-8E78-7FF42711C423}" type="pres">
      <dgm:prSet presAssocID="{A607393A-4BC9-44F9-945F-428D6F410046}" presName="imageRepeatNode" presStyleLbl="alignAcc1" presStyleIdx="2" presStyleCnt="3" custLinFactNeighborX="1118" custLinFactNeighborY="2322"/>
      <dgm:spPr/>
    </dgm:pt>
    <dgm:pt modelId="{4FB5E171-CDEC-404E-B60B-DCD9AE753DAD}" type="pres">
      <dgm:prSet presAssocID="{A607393A-4BC9-44F9-945F-428D6F410046}" presName="imageaccent3" presStyleCnt="0"/>
      <dgm:spPr/>
    </dgm:pt>
    <dgm:pt modelId="{F372680E-BDE5-4ECF-B546-4BCBD8F4500B}" type="pres">
      <dgm:prSet presAssocID="{A607393A-4BC9-44F9-945F-428D6F410046}" presName="accentRepeatNode" presStyleLbl="solidAlignAcc1" presStyleIdx="5" presStyleCnt="6"/>
      <dgm:spPr/>
    </dgm:pt>
  </dgm:ptLst>
  <dgm:cxnLst>
    <dgm:cxn modelId="{B003C814-71B2-4632-B008-A5CCE5597705}" type="presOf" srcId="{1BA69CE8-C364-4F78-90EB-51B828060EAF}" destId="{F0EF5A9A-47AD-4C96-B1FE-288A9E03212D}" srcOrd="0" destOrd="0" presId="urn:microsoft.com/office/officeart/2008/layout/HexagonCluster"/>
    <dgm:cxn modelId="{AD69892E-816F-4952-A9AD-C7656A37B237}" type="presOf" srcId="{DDDC165A-383B-45F9-87DF-22E3335E9C5A}" destId="{2C4D7AD5-07FC-4B38-A826-015A38EEC8F8}" srcOrd="0" destOrd="0" presId="urn:microsoft.com/office/officeart/2008/layout/HexagonCluster"/>
    <dgm:cxn modelId="{347F1853-3CA4-4A9A-9057-169735506CFE}" type="presOf" srcId="{AFA1DE58-09F8-44FD-ABB7-73B4406D2270}" destId="{5D045A4C-363E-4554-A90C-F0BEBA71D5CB}" srcOrd="0" destOrd="0" presId="urn:microsoft.com/office/officeart/2008/layout/HexagonCluster"/>
    <dgm:cxn modelId="{FE1A9D7A-C42A-43FB-8972-5CEB6FA701D6}" srcId="{BE576D96-4D08-46B5-BFED-027DBF27C54E}" destId="{AFA1DE58-09F8-44FD-ABB7-73B4406D2270}" srcOrd="0" destOrd="0" parTransId="{F9841B6E-E16B-4B8D-A42D-71268F7E49BE}" sibTransId="{DDDC165A-383B-45F9-87DF-22E3335E9C5A}"/>
    <dgm:cxn modelId="{68CF4197-2E0C-487F-B567-65BB4BA86CAE}" type="presOf" srcId="{BE576D96-4D08-46B5-BFED-027DBF27C54E}" destId="{6676A3EF-55D1-4A0F-A515-6FE182890BAF}" srcOrd="0" destOrd="0" presId="urn:microsoft.com/office/officeart/2008/layout/HexagonCluster"/>
    <dgm:cxn modelId="{E21DE2A4-9580-4D55-9ABB-50B3C572D48F}" srcId="{BE576D96-4D08-46B5-BFED-027DBF27C54E}" destId="{1BA69CE8-C364-4F78-90EB-51B828060EAF}" srcOrd="1" destOrd="0" parTransId="{397363E6-6F37-4DA0-843E-F75E17216C92}" sibTransId="{61827261-E3A7-4ADF-88BF-3BF0E2F6BF63}"/>
    <dgm:cxn modelId="{E63407A6-36C4-43EA-9072-8DCF57647A92}" srcId="{BE576D96-4D08-46B5-BFED-027DBF27C54E}" destId="{6E8F613F-88C6-4B7F-A728-446421B59998}" srcOrd="2" destOrd="0" parTransId="{3BADC7FE-12B8-4BF5-8837-6DEF154BFC48}" sibTransId="{A607393A-4BC9-44F9-945F-428D6F410046}"/>
    <dgm:cxn modelId="{82720FAC-0B0C-4DA3-9E97-86BBF645C743}" type="presOf" srcId="{6E8F613F-88C6-4B7F-A728-446421B59998}" destId="{4114A753-F636-4BD3-B74B-FC0E2469A28F}" srcOrd="0" destOrd="0" presId="urn:microsoft.com/office/officeart/2008/layout/HexagonCluster"/>
    <dgm:cxn modelId="{CC755FAF-DF52-454C-B589-AD617FAFDB91}" type="presOf" srcId="{A607393A-4BC9-44F9-945F-428D6F410046}" destId="{7ED0CEB3-1686-4A62-8E78-7FF42711C423}" srcOrd="0" destOrd="0" presId="urn:microsoft.com/office/officeart/2008/layout/HexagonCluster"/>
    <dgm:cxn modelId="{721C99D0-3A60-4E9D-8835-9026C15EB5A1}" type="presOf" srcId="{61827261-E3A7-4ADF-88BF-3BF0E2F6BF63}" destId="{05946FDF-D04A-4F78-9711-B7D3C15F792B}" srcOrd="0" destOrd="0" presId="urn:microsoft.com/office/officeart/2008/layout/HexagonCluster"/>
    <dgm:cxn modelId="{E6297CFE-E029-48F7-BF16-A287DBA7E2D5}" type="presParOf" srcId="{6676A3EF-55D1-4A0F-A515-6FE182890BAF}" destId="{4C73847F-6D85-4578-9381-2315BD91CAD3}" srcOrd="0" destOrd="0" presId="urn:microsoft.com/office/officeart/2008/layout/HexagonCluster"/>
    <dgm:cxn modelId="{9FF9E52B-4A5F-42FD-A920-96656EA27D88}" type="presParOf" srcId="{4C73847F-6D85-4578-9381-2315BD91CAD3}" destId="{5D045A4C-363E-4554-A90C-F0BEBA71D5CB}" srcOrd="0" destOrd="0" presId="urn:microsoft.com/office/officeart/2008/layout/HexagonCluster"/>
    <dgm:cxn modelId="{A29638E8-689E-437D-8220-5FEDF3B06393}" type="presParOf" srcId="{6676A3EF-55D1-4A0F-A515-6FE182890BAF}" destId="{67DB0342-55CA-4DDD-986E-599488B22C77}" srcOrd="1" destOrd="0" presId="urn:microsoft.com/office/officeart/2008/layout/HexagonCluster"/>
    <dgm:cxn modelId="{9565B4D8-2260-4704-99DD-288240C974C2}" type="presParOf" srcId="{67DB0342-55CA-4DDD-986E-599488B22C77}" destId="{823E0F23-E4BE-4995-989B-3D6118EBC683}" srcOrd="0" destOrd="0" presId="urn:microsoft.com/office/officeart/2008/layout/HexagonCluster"/>
    <dgm:cxn modelId="{A15B858E-8B90-4E13-BA2B-EEF3A32A37F4}" type="presParOf" srcId="{6676A3EF-55D1-4A0F-A515-6FE182890BAF}" destId="{93864D88-AAED-4FC9-B85C-B67E216E0A85}" srcOrd="2" destOrd="0" presId="urn:microsoft.com/office/officeart/2008/layout/HexagonCluster"/>
    <dgm:cxn modelId="{65F20C68-C866-4450-AF31-F9000C367706}" type="presParOf" srcId="{93864D88-AAED-4FC9-B85C-B67E216E0A85}" destId="{2C4D7AD5-07FC-4B38-A826-015A38EEC8F8}" srcOrd="0" destOrd="0" presId="urn:microsoft.com/office/officeart/2008/layout/HexagonCluster"/>
    <dgm:cxn modelId="{24AE96FF-1D35-4733-B629-472C3D81A89C}" type="presParOf" srcId="{6676A3EF-55D1-4A0F-A515-6FE182890BAF}" destId="{5A9F71E5-C338-4D15-B70A-8C8B1CDE4B63}" srcOrd="3" destOrd="0" presId="urn:microsoft.com/office/officeart/2008/layout/HexagonCluster"/>
    <dgm:cxn modelId="{A9F69C5A-BC56-4838-9C45-F196903B986C}" type="presParOf" srcId="{5A9F71E5-C338-4D15-B70A-8C8B1CDE4B63}" destId="{6D7F7206-F152-4E81-BDEC-3286259236D0}" srcOrd="0" destOrd="0" presId="urn:microsoft.com/office/officeart/2008/layout/HexagonCluster"/>
    <dgm:cxn modelId="{F2EE86D7-D65B-4A40-9492-5941EBB02443}" type="presParOf" srcId="{6676A3EF-55D1-4A0F-A515-6FE182890BAF}" destId="{1093D776-4439-489D-8920-85D8F829E4E4}" srcOrd="4" destOrd="0" presId="urn:microsoft.com/office/officeart/2008/layout/HexagonCluster"/>
    <dgm:cxn modelId="{622D0FB5-3798-4F30-8721-A4D9E181E901}" type="presParOf" srcId="{1093D776-4439-489D-8920-85D8F829E4E4}" destId="{F0EF5A9A-47AD-4C96-B1FE-288A9E03212D}" srcOrd="0" destOrd="0" presId="urn:microsoft.com/office/officeart/2008/layout/HexagonCluster"/>
    <dgm:cxn modelId="{2560698A-61B9-466F-86A5-34271200394F}" type="presParOf" srcId="{6676A3EF-55D1-4A0F-A515-6FE182890BAF}" destId="{A46BF17E-2CDF-49F8-95DE-19B4D1802979}" srcOrd="5" destOrd="0" presId="urn:microsoft.com/office/officeart/2008/layout/HexagonCluster"/>
    <dgm:cxn modelId="{C2FBAF9A-E7C8-4696-A4E9-8E307F82CB56}" type="presParOf" srcId="{A46BF17E-2CDF-49F8-95DE-19B4D1802979}" destId="{BD9EA36E-4FCD-46E1-95C6-3FDE581B2CCC}" srcOrd="0" destOrd="0" presId="urn:microsoft.com/office/officeart/2008/layout/HexagonCluster"/>
    <dgm:cxn modelId="{2621911D-6DCD-40D0-9828-305F84A4C05D}" type="presParOf" srcId="{6676A3EF-55D1-4A0F-A515-6FE182890BAF}" destId="{71EE9D0D-5448-4F5D-B12B-EE7BF1CB9E52}" srcOrd="6" destOrd="0" presId="urn:microsoft.com/office/officeart/2008/layout/HexagonCluster"/>
    <dgm:cxn modelId="{D7BD18D9-ECAC-4AC9-86D7-C375809A79D7}" type="presParOf" srcId="{71EE9D0D-5448-4F5D-B12B-EE7BF1CB9E52}" destId="{05946FDF-D04A-4F78-9711-B7D3C15F792B}" srcOrd="0" destOrd="0" presId="urn:microsoft.com/office/officeart/2008/layout/HexagonCluster"/>
    <dgm:cxn modelId="{5F03AEBD-1EEE-4937-AC36-430E2534737A}" type="presParOf" srcId="{6676A3EF-55D1-4A0F-A515-6FE182890BAF}" destId="{CADBF37F-1C03-42D5-8708-4E22CE569BB1}" srcOrd="7" destOrd="0" presId="urn:microsoft.com/office/officeart/2008/layout/HexagonCluster"/>
    <dgm:cxn modelId="{88A99B65-0B64-4176-9E97-E6A16629C354}" type="presParOf" srcId="{CADBF37F-1C03-42D5-8708-4E22CE569BB1}" destId="{672444D3-CF98-4ADF-BD7E-A037B0BEFDBF}" srcOrd="0" destOrd="0" presId="urn:microsoft.com/office/officeart/2008/layout/HexagonCluster"/>
    <dgm:cxn modelId="{4139549D-BF1C-430B-AE05-A7409D383CD8}" type="presParOf" srcId="{6676A3EF-55D1-4A0F-A515-6FE182890BAF}" destId="{F4AEF090-9A00-48ED-AB6C-5514E810B269}" srcOrd="8" destOrd="0" presId="urn:microsoft.com/office/officeart/2008/layout/HexagonCluster"/>
    <dgm:cxn modelId="{4B1DAF8F-F9F8-4CB3-B528-87F3FC6213DF}" type="presParOf" srcId="{F4AEF090-9A00-48ED-AB6C-5514E810B269}" destId="{4114A753-F636-4BD3-B74B-FC0E2469A28F}" srcOrd="0" destOrd="0" presId="urn:microsoft.com/office/officeart/2008/layout/HexagonCluster"/>
    <dgm:cxn modelId="{4AD55923-A1F5-43AE-93DE-01338D67CD1B}" type="presParOf" srcId="{6676A3EF-55D1-4A0F-A515-6FE182890BAF}" destId="{5EB21EAA-075D-44BF-AE35-5763E17D8108}" srcOrd="9" destOrd="0" presId="urn:microsoft.com/office/officeart/2008/layout/HexagonCluster"/>
    <dgm:cxn modelId="{9EAC812F-0134-4896-84DF-115ACFBC15F4}" type="presParOf" srcId="{5EB21EAA-075D-44BF-AE35-5763E17D8108}" destId="{A8890431-EF97-44AC-A19F-FF5D5516877B}" srcOrd="0" destOrd="0" presId="urn:microsoft.com/office/officeart/2008/layout/HexagonCluster"/>
    <dgm:cxn modelId="{3602A4B8-9F72-4B8E-A0EB-7AE05CB27F54}" type="presParOf" srcId="{6676A3EF-55D1-4A0F-A515-6FE182890BAF}" destId="{37418A31-6C0A-4243-BBC0-885AF77E3BE7}" srcOrd="10" destOrd="0" presId="urn:microsoft.com/office/officeart/2008/layout/HexagonCluster"/>
    <dgm:cxn modelId="{97C4388B-99F7-4E2F-B058-7620C3480F66}" type="presParOf" srcId="{37418A31-6C0A-4243-BBC0-885AF77E3BE7}" destId="{7ED0CEB3-1686-4A62-8E78-7FF42711C423}" srcOrd="0" destOrd="0" presId="urn:microsoft.com/office/officeart/2008/layout/HexagonCluster"/>
    <dgm:cxn modelId="{B91DBFB3-AF65-470D-982B-38388C3AEE65}" type="presParOf" srcId="{6676A3EF-55D1-4A0F-A515-6FE182890BAF}" destId="{4FB5E171-CDEC-404E-B60B-DCD9AE753DAD}" srcOrd="11" destOrd="0" presId="urn:microsoft.com/office/officeart/2008/layout/HexagonCluster"/>
    <dgm:cxn modelId="{6058C6ED-C070-43AF-9629-35F4C17D845F}" type="presParOf" srcId="{4FB5E171-CDEC-404E-B60B-DCD9AE753DAD}" destId="{F372680E-BDE5-4ECF-B546-4BCBD8F4500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7DB240-1FFA-4CDD-9E3D-241F21CB19D0}" type="doc">
      <dgm:prSet loTypeId="urn:microsoft.com/office/officeart/2005/8/layout/hProcess9" loCatId="process" qsTypeId="urn:microsoft.com/office/officeart/2005/8/quickstyle/simple1" qsCatId="simple" csTypeId="urn:microsoft.com/office/officeart/2005/8/colors/accent1_2" csCatId="accent1" phldr="1"/>
      <dgm:spPr/>
    </dgm:pt>
    <dgm:pt modelId="{CB63873B-1CAF-4DDC-9845-570AA119E96E}">
      <dgm:prSet phldrT="[Text]" custT="1"/>
      <dgm:spPr/>
      <dgm:t>
        <a:bodyPr/>
        <a:lstStyle/>
        <a:p>
          <a:r>
            <a:rPr lang="it-IT" sz="2800" dirty="0" err="1"/>
            <a:t>Analytical</a:t>
          </a:r>
          <a:r>
            <a:rPr lang="it-IT" sz="2800" dirty="0"/>
            <a:t> </a:t>
          </a:r>
          <a:r>
            <a:rPr lang="it-IT" sz="2800" dirty="0" err="1"/>
            <a:t>results</a:t>
          </a:r>
          <a:endParaRPr lang="en-GB" sz="2800" dirty="0"/>
        </a:p>
      </dgm:t>
    </dgm:pt>
    <dgm:pt modelId="{6112B45F-0846-4BC2-A587-F1D94C92C74B}" type="parTrans" cxnId="{C2945B42-924A-470B-854C-DD335C22AC7A}">
      <dgm:prSet/>
      <dgm:spPr/>
      <dgm:t>
        <a:bodyPr/>
        <a:lstStyle/>
        <a:p>
          <a:endParaRPr lang="en-GB"/>
        </a:p>
      </dgm:t>
    </dgm:pt>
    <dgm:pt modelId="{D1252CCD-792C-485E-AA9C-66BBE648BC80}" type="sibTrans" cxnId="{C2945B42-924A-470B-854C-DD335C22AC7A}">
      <dgm:prSet/>
      <dgm:spPr/>
      <dgm:t>
        <a:bodyPr/>
        <a:lstStyle/>
        <a:p>
          <a:endParaRPr lang="en-GB"/>
        </a:p>
      </dgm:t>
    </dgm:pt>
    <dgm:pt modelId="{F458280F-EFE9-4AD4-9E9A-A804E2A15F23}">
      <dgm:prSet phldrT="[Text]" custT="1"/>
      <dgm:spPr/>
      <dgm:t>
        <a:bodyPr/>
        <a:lstStyle/>
        <a:p>
          <a:r>
            <a:rPr lang="en-GB" sz="2800" dirty="0"/>
            <a:t>Use of the tool</a:t>
          </a:r>
        </a:p>
      </dgm:t>
    </dgm:pt>
    <dgm:pt modelId="{D4999282-CF84-4DB3-AC5B-2D79A2823ACF}" type="parTrans" cxnId="{947273BC-A390-4AE1-91C6-2E1DA7DBFB63}">
      <dgm:prSet/>
      <dgm:spPr/>
      <dgm:t>
        <a:bodyPr/>
        <a:lstStyle/>
        <a:p>
          <a:endParaRPr lang="en-GB"/>
        </a:p>
      </dgm:t>
    </dgm:pt>
    <dgm:pt modelId="{2A0A123C-1248-44AB-AEB0-4A7CE5416FA3}" type="sibTrans" cxnId="{947273BC-A390-4AE1-91C6-2E1DA7DBFB63}">
      <dgm:prSet/>
      <dgm:spPr/>
      <dgm:t>
        <a:bodyPr/>
        <a:lstStyle/>
        <a:p>
          <a:endParaRPr lang="en-GB"/>
        </a:p>
      </dgm:t>
    </dgm:pt>
    <dgm:pt modelId="{4F8470FB-DD74-4DA9-8110-FA596B0298EE}">
      <dgm:prSet phldrT="[Text]" custT="1"/>
      <dgm:spPr/>
      <dgm:t>
        <a:bodyPr/>
        <a:lstStyle/>
        <a:p>
          <a:r>
            <a:rPr lang="it-IT" sz="2800" dirty="0"/>
            <a:t>OUTCOME</a:t>
          </a:r>
          <a:endParaRPr lang="en-GB" sz="2800" dirty="0"/>
        </a:p>
      </dgm:t>
    </dgm:pt>
    <dgm:pt modelId="{4DEF4DC1-3C3A-45DB-A796-635FF7E6ACDD}" type="parTrans" cxnId="{48F45040-AAAC-4F90-8268-FF1A46863B10}">
      <dgm:prSet/>
      <dgm:spPr/>
      <dgm:t>
        <a:bodyPr/>
        <a:lstStyle/>
        <a:p>
          <a:endParaRPr lang="en-GB"/>
        </a:p>
      </dgm:t>
    </dgm:pt>
    <dgm:pt modelId="{CC95FEFA-134B-4B37-8641-F7AADD0A3011}" type="sibTrans" cxnId="{48F45040-AAAC-4F90-8268-FF1A46863B10}">
      <dgm:prSet/>
      <dgm:spPr/>
      <dgm:t>
        <a:bodyPr/>
        <a:lstStyle/>
        <a:p>
          <a:endParaRPr lang="en-GB"/>
        </a:p>
      </dgm:t>
    </dgm:pt>
    <dgm:pt modelId="{5B737C0A-3753-45A5-B6D5-596F8BD9773C}" type="pres">
      <dgm:prSet presAssocID="{F77DB240-1FFA-4CDD-9E3D-241F21CB19D0}" presName="CompostProcess" presStyleCnt="0">
        <dgm:presLayoutVars>
          <dgm:dir/>
          <dgm:resizeHandles val="exact"/>
        </dgm:presLayoutVars>
      </dgm:prSet>
      <dgm:spPr/>
    </dgm:pt>
    <dgm:pt modelId="{2A446D28-75C3-4D0E-BA6E-8C5127FDB9F8}" type="pres">
      <dgm:prSet presAssocID="{F77DB240-1FFA-4CDD-9E3D-241F21CB19D0}" presName="arrow" presStyleLbl="bgShp" presStyleIdx="0" presStyleCnt="1" custLinFactNeighborX="1351" custLinFactNeighborY="-999"/>
      <dgm:spPr/>
    </dgm:pt>
    <dgm:pt modelId="{0BEB5A5F-54B3-49F1-9CCE-C19A458D41EB}" type="pres">
      <dgm:prSet presAssocID="{F77DB240-1FFA-4CDD-9E3D-241F21CB19D0}" presName="linearProcess" presStyleCnt="0"/>
      <dgm:spPr/>
    </dgm:pt>
    <dgm:pt modelId="{B61E7FC2-6829-4B0C-86F6-4352A609BA83}" type="pres">
      <dgm:prSet presAssocID="{CB63873B-1CAF-4DDC-9845-570AA119E96E}" presName="textNode" presStyleLbl="node1" presStyleIdx="0" presStyleCnt="3" custLinFactNeighborX="-3836">
        <dgm:presLayoutVars>
          <dgm:bulletEnabled val="1"/>
        </dgm:presLayoutVars>
      </dgm:prSet>
      <dgm:spPr/>
    </dgm:pt>
    <dgm:pt modelId="{9D5F69A6-25D2-4FEE-97A6-7E5EF077DA89}" type="pres">
      <dgm:prSet presAssocID="{D1252CCD-792C-485E-AA9C-66BBE648BC80}" presName="sibTrans" presStyleCnt="0"/>
      <dgm:spPr/>
    </dgm:pt>
    <dgm:pt modelId="{285206B1-8DC6-4E27-9B89-B5740614FC44}" type="pres">
      <dgm:prSet presAssocID="{F458280F-EFE9-4AD4-9E9A-A804E2A15F23}" presName="textNode" presStyleLbl="node1" presStyleIdx="1" presStyleCnt="3">
        <dgm:presLayoutVars>
          <dgm:bulletEnabled val="1"/>
        </dgm:presLayoutVars>
      </dgm:prSet>
      <dgm:spPr/>
    </dgm:pt>
    <dgm:pt modelId="{CE51A996-60C0-4103-96E6-4F410D42038B}" type="pres">
      <dgm:prSet presAssocID="{2A0A123C-1248-44AB-AEB0-4A7CE5416FA3}" presName="sibTrans" presStyleCnt="0"/>
      <dgm:spPr/>
    </dgm:pt>
    <dgm:pt modelId="{61E45F7F-2040-4059-A169-38E88DD071BD}" type="pres">
      <dgm:prSet presAssocID="{4F8470FB-DD74-4DA9-8110-FA596B0298EE}" presName="textNode" presStyleLbl="node1" presStyleIdx="2" presStyleCnt="3">
        <dgm:presLayoutVars>
          <dgm:bulletEnabled val="1"/>
        </dgm:presLayoutVars>
      </dgm:prSet>
      <dgm:spPr/>
    </dgm:pt>
  </dgm:ptLst>
  <dgm:cxnLst>
    <dgm:cxn modelId="{D9193C11-3585-4BC4-82CE-C781979BBDC1}" type="presOf" srcId="{F458280F-EFE9-4AD4-9E9A-A804E2A15F23}" destId="{285206B1-8DC6-4E27-9B89-B5740614FC44}" srcOrd="0" destOrd="0" presId="urn:microsoft.com/office/officeart/2005/8/layout/hProcess9"/>
    <dgm:cxn modelId="{179A4D19-EE44-46B4-8E1E-7CAA033F75F2}" type="presOf" srcId="{F77DB240-1FFA-4CDD-9E3D-241F21CB19D0}" destId="{5B737C0A-3753-45A5-B6D5-596F8BD9773C}" srcOrd="0" destOrd="0" presId="urn:microsoft.com/office/officeart/2005/8/layout/hProcess9"/>
    <dgm:cxn modelId="{79FD6426-7F42-45E3-B921-BA3A32C6B487}" type="presOf" srcId="{CB63873B-1CAF-4DDC-9845-570AA119E96E}" destId="{B61E7FC2-6829-4B0C-86F6-4352A609BA83}" srcOrd="0" destOrd="0" presId="urn:microsoft.com/office/officeart/2005/8/layout/hProcess9"/>
    <dgm:cxn modelId="{48F45040-AAAC-4F90-8268-FF1A46863B10}" srcId="{F77DB240-1FFA-4CDD-9E3D-241F21CB19D0}" destId="{4F8470FB-DD74-4DA9-8110-FA596B0298EE}" srcOrd="2" destOrd="0" parTransId="{4DEF4DC1-3C3A-45DB-A796-635FF7E6ACDD}" sibTransId="{CC95FEFA-134B-4B37-8641-F7AADD0A3011}"/>
    <dgm:cxn modelId="{C2945B42-924A-470B-854C-DD335C22AC7A}" srcId="{F77DB240-1FFA-4CDD-9E3D-241F21CB19D0}" destId="{CB63873B-1CAF-4DDC-9845-570AA119E96E}" srcOrd="0" destOrd="0" parTransId="{6112B45F-0846-4BC2-A587-F1D94C92C74B}" sibTransId="{D1252CCD-792C-485E-AA9C-66BBE648BC80}"/>
    <dgm:cxn modelId="{947273BC-A390-4AE1-91C6-2E1DA7DBFB63}" srcId="{F77DB240-1FFA-4CDD-9E3D-241F21CB19D0}" destId="{F458280F-EFE9-4AD4-9E9A-A804E2A15F23}" srcOrd="1" destOrd="0" parTransId="{D4999282-CF84-4DB3-AC5B-2D79A2823ACF}" sibTransId="{2A0A123C-1248-44AB-AEB0-4A7CE5416FA3}"/>
    <dgm:cxn modelId="{627C68E3-4C87-445D-911E-19B977720E10}" type="presOf" srcId="{4F8470FB-DD74-4DA9-8110-FA596B0298EE}" destId="{61E45F7F-2040-4059-A169-38E88DD071BD}" srcOrd="0" destOrd="0" presId="urn:microsoft.com/office/officeart/2005/8/layout/hProcess9"/>
    <dgm:cxn modelId="{A3F682CC-0E4D-454E-9183-F7AD7E2C028C}" type="presParOf" srcId="{5B737C0A-3753-45A5-B6D5-596F8BD9773C}" destId="{2A446D28-75C3-4D0E-BA6E-8C5127FDB9F8}" srcOrd="0" destOrd="0" presId="urn:microsoft.com/office/officeart/2005/8/layout/hProcess9"/>
    <dgm:cxn modelId="{8C559441-6247-4F0C-AF20-B8A5B0A59167}" type="presParOf" srcId="{5B737C0A-3753-45A5-B6D5-596F8BD9773C}" destId="{0BEB5A5F-54B3-49F1-9CCE-C19A458D41EB}" srcOrd="1" destOrd="0" presId="urn:microsoft.com/office/officeart/2005/8/layout/hProcess9"/>
    <dgm:cxn modelId="{72A504C7-FB43-4C83-806F-A37666DC0EC7}" type="presParOf" srcId="{0BEB5A5F-54B3-49F1-9CCE-C19A458D41EB}" destId="{B61E7FC2-6829-4B0C-86F6-4352A609BA83}" srcOrd="0" destOrd="0" presId="urn:microsoft.com/office/officeart/2005/8/layout/hProcess9"/>
    <dgm:cxn modelId="{202C9CCA-B6AE-425C-AB6A-EE67823CECB4}" type="presParOf" srcId="{0BEB5A5F-54B3-49F1-9CCE-C19A458D41EB}" destId="{9D5F69A6-25D2-4FEE-97A6-7E5EF077DA89}" srcOrd="1" destOrd="0" presId="urn:microsoft.com/office/officeart/2005/8/layout/hProcess9"/>
    <dgm:cxn modelId="{C66FB6D1-11D2-4FDA-94B2-8040068E14C1}" type="presParOf" srcId="{0BEB5A5F-54B3-49F1-9CCE-C19A458D41EB}" destId="{285206B1-8DC6-4E27-9B89-B5740614FC44}" srcOrd="2" destOrd="0" presId="urn:microsoft.com/office/officeart/2005/8/layout/hProcess9"/>
    <dgm:cxn modelId="{EE46A329-BC51-4025-B477-EC20CF5894AA}" type="presParOf" srcId="{0BEB5A5F-54B3-49F1-9CCE-C19A458D41EB}" destId="{CE51A996-60C0-4103-96E6-4F410D42038B}" srcOrd="3" destOrd="0" presId="urn:microsoft.com/office/officeart/2005/8/layout/hProcess9"/>
    <dgm:cxn modelId="{5BD93E17-855D-402F-BC4E-3749E552F097}" type="presParOf" srcId="{0BEB5A5F-54B3-49F1-9CCE-C19A458D41EB}" destId="{61E45F7F-2040-4059-A169-38E88DD071B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5A4C-363E-4554-A90C-F0BEBA71D5CB}">
      <dsp:nvSpPr>
        <dsp:cNvPr id="0" name=""/>
        <dsp:cNvSpPr/>
      </dsp:nvSpPr>
      <dsp:spPr>
        <a:xfrm>
          <a:off x="4055401" y="2078819"/>
          <a:ext cx="2173980" cy="1874350"/>
        </a:xfrm>
        <a:prstGeom prst="hexagon">
          <a:avLst>
            <a:gd name="adj" fmla="val 25000"/>
            <a:gd name="vf" fmla="val 115470"/>
          </a:avLst>
        </a:prstGeom>
        <a:solidFill>
          <a:srgbClr val="59B1C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IT tool</a:t>
          </a:r>
          <a:endParaRPr lang="en-GB" sz="2500" kern="1200" dirty="0"/>
        </a:p>
      </dsp:txBody>
      <dsp:txXfrm>
        <a:off x="4392762" y="2369683"/>
        <a:ext cx="1499258" cy="1292622"/>
      </dsp:txXfrm>
    </dsp:sp>
    <dsp:sp modelId="{823E0F23-E4BE-4995-989B-3D6118EBC683}">
      <dsp:nvSpPr>
        <dsp:cNvPr id="0" name=""/>
        <dsp:cNvSpPr/>
      </dsp:nvSpPr>
      <dsp:spPr>
        <a:xfrm>
          <a:off x="2292757" y="3905185"/>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D7AD5-07FC-4B38-A826-015A38EEC8F8}">
      <dsp:nvSpPr>
        <dsp:cNvPr id="0" name=""/>
        <dsp:cNvSpPr/>
      </dsp:nvSpPr>
      <dsp:spPr>
        <a:xfrm>
          <a:off x="5885709" y="3056760"/>
          <a:ext cx="2173980" cy="187435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F7206-F152-4E81-BDEC-3286259236D0}">
      <dsp:nvSpPr>
        <dsp:cNvPr id="0" name=""/>
        <dsp:cNvSpPr/>
      </dsp:nvSpPr>
      <dsp:spPr>
        <a:xfrm>
          <a:off x="1857961" y="3697694"/>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F5A9A-47AD-4C96-B1FE-288A9E03212D}">
      <dsp:nvSpPr>
        <dsp:cNvPr id="0" name=""/>
        <dsp:cNvSpPr/>
      </dsp:nvSpPr>
      <dsp:spPr>
        <a:xfrm>
          <a:off x="2195099" y="3077697"/>
          <a:ext cx="2173980" cy="1874350"/>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Exposure</a:t>
          </a:r>
          <a:endParaRPr lang="en-GB" sz="2500" kern="1200" dirty="0"/>
        </a:p>
      </dsp:txBody>
      <dsp:txXfrm>
        <a:off x="2532460" y="3368561"/>
        <a:ext cx="1499258" cy="1292622"/>
      </dsp:txXfrm>
    </dsp:sp>
    <dsp:sp modelId="{BD9EA36E-4FCD-46E1-95C6-3FDE581B2CCC}">
      <dsp:nvSpPr>
        <dsp:cNvPr id="0" name=""/>
        <dsp:cNvSpPr/>
      </dsp:nvSpPr>
      <dsp:spPr>
        <a:xfrm>
          <a:off x="5574616" y="3673429"/>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46FDF-D04A-4F78-9711-B7D3C15F792B}">
      <dsp:nvSpPr>
        <dsp:cNvPr id="0" name=""/>
        <dsp:cNvSpPr/>
      </dsp:nvSpPr>
      <dsp:spPr>
        <a:xfrm>
          <a:off x="364558" y="2023825"/>
          <a:ext cx="2173980" cy="187435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444D3-CF98-4ADF-BD7E-A037B0BEFDBF}">
      <dsp:nvSpPr>
        <dsp:cNvPr id="0" name=""/>
        <dsp:cNvSpPr/>
      </dsp:nvSpPr>
      <dsp:spPr>
        <a:xfrm>
          <a:off x="5997034" y="3905185"/>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4A753-F636-4BD3-B74B-FC0E2469A28F}">
      <dsp:nvSpPr>
        <dsp:cNvPr id="0" name=""/>
        <dsp:cNvSpPr/>
      </dsp:nvSpPr>
      <dsp:spPr>
        <a:xfrm>
          <a:off x="2236280" y="1024083"/>
          <a:ext cx="2173980" cy="1874350"/>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1750" rIns="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Tox</a:t>
          </a:r>
          <a:endParaRPr lang="en-GB" sz="2500" kern="1200" dirty="0"/>
        </a:p>
      </dsp:txBody>
      <dsp:txXfrm>
        <a:off x="2573641" y="1314947"/>
        <a:ext cx="1499258" cy="1292622"/>
      </dsp:txXfrm>
    </dsp:sp>
    <dsp:sp modelId="{A8890431-EF97-44AC-A19F-FF5D5516877B}">
      <dsp:nvSpPr>
        <dsp:cNvPr id="0" name=""/>
        <dsp:cNvSpPr/>
      </dsp:nvSpPr>
      <dsp:spPr>
        <a:xfrm>
          <a:off x="3710099" y="1064690"/>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D0CEB3-1686-4A62-8E78-7FF42711C423}">
      <dsp:nvSpPr>
        <dsp:cNvPr id="0" name=""/>
        <dsp:cNvSpPr/>
      </dsp:nvSpPr>
      <dsp:spPr>
        <a:xfrm>
          <a:off x="4112723" y="43522"/>
          <a:ext cx="2173980" cy="1874350"/>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2680E-BDE5-4ECF-B546-4BCBD8F4500B}">
      <dsp:nvSpPr>
        <dsp:cNvPr id="0" name=""/>
        <dsp:cNvSpPr/>
      </dsp:nvSpPr>
      <dsp:spPr>
        <a:xfrm>
          <a:off x="4152632" y="823030"/>
          <a:ext cx="254533" cy="21937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6D28-75C3-4D0E-BA6E-8C5127FDB9F8}">
      <dsp:nvSpPr>
        <dsp:cNvPr id="0" name=""/>
        <dsp:cNvSpPr/>
      </dsp:nvSpPr>
      <dsp:spPr>
        <a:xfrm>
          <a:off x="664324" y="0"/>
          <a:ext cx="6529292" cy="33951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E7FC2-6829-4B0C-86F6-4352A609BA83}">
      <dsp:nvSpPr>
        <dsp:cNvPr id="0" name=""/>
        <dsp:cNvSpPr/>
      </dsp:nvSpPr>
      <dsp:spPr>
        <a:xfrm>
          <a:off x="0" y="1018558"/>
          <a:ext cx="2304456" cy="1358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err="1"/>
            <a:t>Analytical</a:t>
          </a:r>
          <a:r>
            <a:rPr lang="it-IT" sz="2800" kern="1200" dirty="0"/>
            <a:t> </a:t>
          </a:r>
          <a:r>
            <a:rPr lang="it-IT" sz="2800" kern="1200" dirty="0" err="1"/>
            <a:t>results</a:t>
          </a:r>
          <a:endParaRPr lang="en-GB" sz="2800" kern="1200" dirty="0"/>
        </a:p>
      </dsp:txBody>
      <dsp:txXfrm>
        <a:off x="66296" y="1084854"/>
        <a:ext cx="2171864" cy="1225486"/>
      </dsp:txXfrm>
    </dsp:sp>
    <dsp:sp modelId="{285206B1-8DC6-4E27-9B89-B5740614FC44}">
      <dsp:nvSpPr>
        <dsp:cNvPr id="0" name=""/>
        <dsp:cNvSpPr/>
      </dsp:nvSpPr>
      <dsp:spPr>
        <a:xfrm>
          <a:off x="2688531" y="1018558"/>
          <a:ext cx="2304456" cy="1358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Use of the tool</a:t>
          </a:r>
        </a:p>
      </dsp:txBody>
      <dsp:txXfrm>
        <a:off x="2754827" y="1084854"/>
        <a:ext cx="2171864" cy="1225486"/>
      </dsp:txXfrm>
    </dsp:sp>
    <dsp:sp modelId="{61E45F7F-2040-4059-A169-38E88DD071BD}">
      <dsp:nvSpPr>
        <dsp:cNvPr id="0" name=""/>
        <dsp:cNvSpPr/>
      </dsp:nvSpPr>
      <dsp:spPr>
        <a:xfrm>
          <a:off x="5377064" y="1018558"/>
          <a:ext cx="2304456" cy="13580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OUTCOME</a:t>
          </a:r>
          <a:endParaRPr lang="en-GB" sz="2800" kern="1200" dirty="0"/>
        </a:p>
      </dsp:txBody>
      <dsp:txXfrm>
        <a:off x="5443360" y="1084854"/>
        <a:ext cx="2171864" cy="122548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B4D217-7D89-4B75-A4A1-FF9160842C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1889123-EA33-4858-8E6B-FE4CEC929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199CA5-9E8B-4953-B718-4B5280C5AA2D}" type="datetimeFigureOut">
              <a:rPr lang="en-GB" smtClean="0"/>
              <a:t>28/04/2020</a:t>
            </a:fld>
            <a:endParaRPr lang="en-GB"/>
          </a:p>
        </p:txBody>
      </p:sp>
      <p:sp>
        <p:nvSpPr>
          <p:cNvPr id="4" name="Footer Placeholder 3">
            <a:extLst>
              <a:ext uri="{FF2B5EF4-FFF2-40B4-BE49-F238E27FC236}">
                <a16:creationId xmlns:a16="http://schemas.microsoft.com/office/drawing/2014/main" id="{9AB64933-C380-4422-8E40-8367217FF3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CE05D-941A-4B3D-9938-78D5C412C3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1D7ED5-F911-46A5-964B-757987218FC5}" type="slidenum">
              <a:rPr lang="en-GB" smtClean="0"/>
              <a:t>‹#›</a:t>
            </a:fld>
            <a:endParaRPr lang="en-GB"/>
          </a:p>
        </p:txBody>
      </p:sp>
    </p:spTree>
    <p:extLst>
      <p:ext uri="{BB962C8B-B14F-4D97-AF65-F5344CB8AC3E}">
        <p14:creationId xmlns:p14="http://schemas.microsoft.com/office/powerpoint/2010/main" val="86775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CB66A-5E5C-429C-B308-1BEE143796E1}"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ADCB3-8855-4636-A0F8-0C75E2574F16}" type="slidenum">
              <a:rPr lang="en-GB" smtClean="0"/>
              <a:t>‹#›</a:t>
            </a:fld>
            <a:endParaRPr lang="en-GB"/>
          </a:p>
        </p:txBody>
      </p:sp>
    </p:spTree>
    <p:extLst>
      <p:ext uri="{BB962C8B-B14F-4D97-AF65-F5344CB8AC3E}">
        <p14:creationId xmlns:p14="http://schemas.microsoft.com/office/powerpoint/2010/main" val="278548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servicedesk@efsa.europa.e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efsa.europa.eu/en/microstrategy/rac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fsa.europa.eu/en/science/tools-and-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12695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3D74A03-04EF-4019-92EB-0675E92CE6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trying now to illustrate how we have approached the tool from a methodological point of 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as already mentioned by the colleagues, was to develop a tool to harmonize risk evaluation for contaminated foods that has to be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science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Referring to chemical contaminants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Assessing risks for human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Both acute and chronic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Providing Reference sources for toxicological parameters and exposure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Resulting in an outcome…possibly clear!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relevant aspect of the assessment of unwanted substances in foods is referring to the toxicological characteristics of the substance itself. With this aim some aspects need to be clarified starting from basic characteristics such as genotoxic and carcinogenic properties until derivation of HBGV or identification of RP. RP being a value generally identified in a (repeated) tox study devoid of adverse effects (e.g. NOAEL). HBGV results from a reference point divided by an </a:t>
            </a:r>
            <a:r>
              <a:rPr lang="en-US" sz="1200" b="0" i="0" u="none" strike="noStrike" kern="1200" baseline="0" dirty="0">
                <a:solidFill>
                  <a:schemeClr val="tx1"/>
                </a:solidFill>
                <a:latin typeface="+mn-lt"/>
                <a:ea typeface="+mn-ea"/>
                <a:cs typeface="+mn-cs"/>
              </a:rPr>
              <a:t>UF (uncertainty factor or </a:t>
            </a:r>
            <a:r>
              <a:rPr lang="en-GB" sz="1200" b="0" i="0" u="none" strike="noStrike" kern="1200" baseline="0" dirty="0">
                <a:solidFill>
                  <a:schemeClr val="tx1"/>
                </a:solidFill>
                <a:latin typeface="+mn-lt"/>
                <a:ea typeface="+mn-ea"/>
                <a:cs typeface="+mn-cs"/>
              </a:rPr>
              <a:t>safety factor) this is possible when the RP is reliable and coming from an adequate toxicological study/</a:t>
            </a:r>
            <a:r>
              <a:rPr lang="en-GB" sz="1200" b="0" i="0" u="none" strike="noStrike" kern="1200" baseline="0" dirty="0" err="1">
                <a:solidFill>
                  <a:schemeClr val="tx1"/>
                </a:solidFill>
                <a:latin typeface="+mn-lt"/>
                <a:ea typeface="+mn-ea"/>
                <a:cs typeface="+mn-cs"/>
              </a:rPr>
              <a:t>ies</a:t>
            </a:r>
            <a:r>
              <a:rPr lang="en-GB" sz="1200" b="0" i="0" u="none" strike="noStrike" kern="1200" baseline="0" dirty="0">
                <a:solidFill>
                  <a:schemeClr val="tx1"/>
                </a:solidFill>
                <a:latin typeface="+mn-lt"/>
                <a:ea typeface="+mn-ea"/>
                <a:cs typeface="+mn-cs"/>
              </a:rPr>
              <a:t>.  A typical HBGV is TDI or TWI. Th</a:t>
            </a:r>
            <a:r>
              <a:rPr lang="en-US" dirty="0"/>
              <a:t>e first step to be considered is the possible effect on human health after one or few intakes. An acute reference dose is the HBGV indicative of such an effect as this are generally derived from intakes within 24 hours. RP after repeated exposure are often considered especially in case of possible chronic intake or substances characterized by chronic toxicities. In absence or shortage of data </a:t>
            </a:r>
            <a:r>
              <a:rPr lang="en-GB" sz="1200" b="0" i="0" u="none" strike="noStrike" kern="1200" baseline="0" dirty="0">
                <a:solidFill>
                  <a:schemeClr val="tx1"/>
                </a:solidFill>
                <a:latin typeface="+mn-lt"/>
                <a:ea typeface="+mn-ea"/>
                <a:cs typeface="+mn-cs"/>
              </a:rPr>
              <a:t>different approaches can be considered such as the TTC. The selected value is then compared with the possible intake to obtain the outcome that is estimating the potential risk.</a:t>
            </a:r>
            <a:endParaRPr lang="en-GB" dirty="0"/>
          </a:p>
          <a:p>
            <a:endParaRPr lang="en-GB" dirty="0"/>
          </a:p>
        </p:txBody>
      </p:sp>
    </p:spTree>
    <p:extLst>
      <p:ext uri="{BB962C8B-B14F-4D97-AF65-F5344CB8AC3E}">
        <p14:creationId xmlns:p14="http://schemas.microsoft.com/office/powerpoint/2010/main" val="186003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approach is summarized in a decision tree that you have here at a glance. This is proposed for a non genotoxic and/or carcinogenic substance. Please note that these decision trees are the ones reported and explained in the already mentioned  technical report referring to “The risk evaluation of chemical contaminants in food in the context of RASFF notification” available in the EFSA web </a:t>
            </a:r>
          </a:p>
        </p:txBody>
      </p:sp>
      <p:sp>
        <p:nvSpPr>
          <p:cNvPr id="4" name="Slide Number Placeholder 3"/>
          <p:cNvSpPr>
            <a:spLocks noGrp="1"/>
          </p:cNvSpPr>
          <p:nvPr>
            <p:ph type="sldNum" sz="quarter" idx="5"/>
          </p:nvPr>
        </p:nvSpPr>
        <p:spPr/>
        <p:txBody>
          <a:bodyPr/>
          <a:lstStyle/>
          <a:p>
            <a:fld id="{25A60FE3-AD23-415C-8E2B-683E9622A4B5}" type="slidenum">
              <a:rPr lang="en-GB" smtClean="0"/>
              <a:t>11</a:t>
            </a:fld>
            <a:endParaRPr lang="en-GB"/>
          </a:p>
        </p:txBody>
      </p:sp>
    </p:spTree>
    <p:extLst>
      <p:ext uri="{BB962C8B-B14F-4D97-AF65-F5344CB8AC3E}">
        <p14:creationId xmlns:p14="http://schemas.microsoft.com/office/powerpoint/2010/main" val="1358988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be afraid by these apparently complicated slides! In order to be able to categorise the different substances we have created a few decision trees to define the path to be followed. It is crucial to know the key characteristics of the substance under evaluation and for that it is needed to rely on different data base. This information is not included in the tool, however the tool contains links to access adequate and reliable repository of information (that are constantly updated). Let’s see the logic behind the proposed flow: to start the first crucial q is: are we dealing with a substance that shows genotoxic and carcinogenic properties? This aspect is key to understand if a threshold can be identified or not, being </a:t>
            </a:r>
            <a:r>
              <a:rPr lang="en-GB" dirty="0" err="1"/>
              <a:t>genotox</a:t>
            </a:r>
            <a:r>
              <a:rPr lang="en-GB" dirty="0"/>
              <a:t>/carcinogenic substances by definition without a threshold. In this slide we are dealing with a non </a:t>
            </a:r>
            <a:r>
              <a:rPr lang="en-GB" dirty="0" err="1"/>
              <a:t>genotox</a:t>
            </a:r>
            <a:r>
              <a:rPr lang="en-GB" dirty="0"/>
              <a:t>/</a:t>
            </a:r>
            <a:r>
              <a:rPr lang="en-GB" dirty="0" err="1"/>
              <a:t>carcino</a:t>
            </a:r>
            <a:r>
              <a:rPr lang="en-GB" dirty="0"/>
              <a:t> molecule and the first q is then the availability of a dose indicative of an acute risk – this HBGV called </a:t>
            </a:r>
            <a:r>
              <a:rPr lang="en-GB" dirty="0" err="1"/>
              <a:t>ARfD</a:t>
            </a:r>
            <a:r>
              <a:rPr lang="en-GB" dirty="0"/>
              <a:t>: not all substances showed acute effects and only a limited number has an </a:t>
            </a:r>
            <a:r>
              <a:rPr lang="en-GB" dirty="0" err="1"/>
              <a:t>ARfD</a:t>
            </a:r>
            <a:r>
              <a:rPr lang="en-GB" dirty="0"/>
              <a:t> identified. If not available the next step would be to look for an indicator for chronic effects, in this case generally TDI and TWI: these values should be then  compared with the estimated intake further to consumption of the given food. If the exposure results to be lower than the HBGV no risk can be reasonably expected, while in case of exceedance a risk cannot be excluded. </a:t>
            </a:r>
          </a:p>
        </p:txBody>
      </p:sp>
      <p:sp>
        <p:nvSpPr>
          <p:cNvPr id="4" name="Slide Number Placeholder 3"/>
          <p:cNvSpPr>
            <a:spLocks noGrp="1"/>
          </p:cNvSpPr>
          <p:nvPr>
            <p:ph type="sldNum" sz="quarter" idx="5"/>
          </p:nvPr>
        </p:nvSpPr>
        <p:spPr/>
        <p:txBody>
          <a:bodyPr/>
          <a:lstStyle/>
          <a:p>
            <a:fld id="{25A60FE3-AD23-415C-8E2B-683E9622A4B5}" type="slidenum">
              <a:rPr lang="en-GB" smtClean="0"/>
              <a:t>12</a:t>
            </a:fld>
            <a:endParaRPr lang="en-GB"/>
          </a:p>
        </p:txBody>
      </p:sp>
    </p:spTree>
    <p:extLst>
      <p:ext uri="{BB962C8B-B14F-4D97-AF65-F5344CB8AC3E}">
        <p14:creationId xmlns:p14="http://schemas.microsoft.com/office/powerpoint/2010/main" val="114061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HBGV is not available we have to accept some more uncertainty and we will be looking for a RP (this means that the available tox data are incomplete or not sufficiently robust to allow the derivation of a HBGV). A typical RP can be the NOAEL or the BMDL. </a:t>
            </a:r>
            <a:r>
              <a:rPr lang="en-US" dirty="0"/>
              <a:t>(lower bound of benchmark dose confidence interval). </a:t>
            </a:r>
            <a:r>
              <a:rPr lang="en-GB" dirty="0"/>
              <a:t>Then the same approach then before applies: exceedance or not of the value of reference in comparison with the estimated intake. If not even a RP is available we have to deal with the little that is known about the substance, therefore accepting lower accuracy. The categorization suggested by the TTC approach (with the different Cramer classes) can be then considered to qualify the possible toxicity. It’s a sort of last chance and we won’t elaborate about it</a:t>
            </a:r>
          </a:p>
        </p:txBody>
      </p:sp>
      <p:sp>
        <p:nvSpPr>
          <p:cNvPr id="4" name="Slide Number Placeholder 3"/>
          <p:cNvSpPr>
            <a:spLocks noGrp="1"/>
          </p:cNvSpPr>
          <p:nvPr>
            <p:ph type="sldNum" sz="quarter" idx="5"/>
          </p:nvPr>
        </p:nvSpPr>
        <p:spPr/>
        <p:txBody>
          <a:bodyPr/>
          <a:lstStyle/>
          <a:p>
            <a:fld id="{25A60FE3-AD23-415C-8E2B-683E9622A4B5}" type="slidenum">
              <a:rPr lang="en-GB" smtClean="0"/>
              <a:t>13</a:t>
            </a:fld>
            <a:endParaRPr lang="en-GB"/>
          </a:p>
        </p:txBody>
      </p:sp>
    </p:spTree>
    <p:extLst>
      <p:ext uri="{BB962C8B-B14F-4D97-AF65-F5344CB8AC3E}">
        <p14:creationId xmlns:p14="http://schemas.microsoft.com/office/powerpoint/2010/main" val="3440189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 back to </a:t>
            </a:r>
            <a:r>
              <a:rPr lang="en-GB" dirty="0" err="1"/>
              <a:t>genotox</a:t>
            </a:r>
            <a:r>
              <a:rPr lang="en-GB" dirty="0"/>
              <a:t>/carcinogenic substances when a threshold in principle should not be identifiable, the assessment is based on the identification of a RP and in assessing the ratio or margin of exposure that exists between this value and the estimated intake. In the slide, based on a RP that is a BMDL10, a margin of 10000 is generally considered adequate to exclude a concern for the public health. Please remember that the MOE </a:t>
            </a:r>
            <a:r>
              <a:rPr lang="en-GB" sz="1200" kern="1200" dirty="0">
                <a:solidFill>
                  <a:schemeClr val="tx1"/>
                </a:solidFill>
                <a:effectLst/>
                <a:latin typeface="+mn-lt"/>
                <a:ea typeface="+mn-ea"/>
                <a:cs typeface="+mn-cs"/>
              </a:rPr>
              <a:t>is only suggestive of a level of concern and does not quantify the risk. In the absence of a RP the same concept of TTC mentioned earlier on would apply. We may elaborate more and debate on these proposed approaches and on different possibilities, and also on intrinsic weaknesses and limitations, however it is not the goal of today. The one that is suggested and presented is the standard approach we have developed: we believe it is scientifically sound and able</a:t>
            </a:r>
            <a:r>
              <a:rPr lang="en-US" sz="1200" kern="1200" dirty="0">
                <a:solidFill>
                  <a:schemeClr val="tx1"/>
                </a:solidFill>
                <a:effectLst/>
                <a:latin typeface="+mn-lt"/>
                <a:ea typeface="+mn-ea"/>
                <a:cs typeface="+mn-cs"/>
              </a:rPr>
              <a:t> to cope with the large majority of situations. T</a:t>
            </a:r>
            <a:r>
              <a:rPr lang="en-GB" sz="1200" kern="1200" dirty="0">
                <a:solidFill>
                  <a:schemeClr val="tx1"/>
                </a:solidFill>
                <a:effectLst/>
                <a:latin typeface="+mn-lt"/>
                <a:ea typeface="+mn-ea"/>
                <a:cs typeface="+mn-cs"/>
              </a:rPr>
              <a:t>here may be other ones that can be considered o</a:t>
            </a:r>
            <a:r>
              <a:rPr lang="en-US" sz="1200" kern="1200" dirty="0">
                <a:solidFill>
                  <a:schemeClr val="tx1"/>
                </a:solidFill>
                <a:effectLst/>
                <a:latin typeface="+mn-lt"/>
                <a:ea typeface="+mn-ea"/>
                <a:cs typeface="+mn-cs"/>
              </a:rPr>
              <a:t>f course.</a:t>
            </a:r>
            <a:endParaRPr lang="en-GB" dirty="0"/>
          </a:p>
        </p:txBody>
      </p:sp>
      <p:sp>
        <p:nvSpPr>
          <p:cNvPr id="4" name="Slide Number Placeholder 3"/>
          <p:cNvSpPr>
            <a:spLocks noGrp="1"/>
          </p:cNvSpPr>
          <p:nvPr>
            <p:ph type="sldNum" sz="quarter" idx="5"/>
          </p:nvPr>
        </p:nvSpPr>
        <p:spPr/>
        <p:txBody>
          <a:bodyPr/>
          <a:lstStyle/>
          <a:p>
            <a:fld id="{25A60FE3-AD23-415C-8E2B-683E9622A4B5}" type="slidenum">
              <a:rPr lang="en-GB" smtClean="0"/>
              <a:t>14</a:t>
            </a:fld>
            <a:endParaRPr lang="en-GB"/>
          </a:p>
        </p:txBody>
      </p:sp>
    </p:spTree>
    <p:extLst>
      <p:ext uri="{BB962C8B-B14F-4D97-AF65-F5344CB8AC3E}">
        <p14:creationId xmlns:p14="http://schemas.microsoft.com/office/powerpoint/2010/main" val="230469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basis of the illustrated decision trees, here a few paths that may result depending on the characteristics and data available for a given substance. This is just to give an idea about the different scenario and direction to be followed to proceed with the exercise. To quickly wrap up the first Q is about genotoxic and carcinogenicity properties, then the availability of a HBGV that can be either an </a:t>
            </a:r>
            <a:r>
              <a:rPr lang="en-GB" sz="1200" kern="1200" dirty="0" err="1">
                <a:solidFill>
                  <a:schemeClr val="tx1"/>
                </a:solidFill>
                <a:effectLst/>
                <a:latin typeface="+mn-lt"/>
                <a:ea typeface="+mn-ea"/>
                <a:cs typeface="+mn-cs"/>
              </a:rPr>
              <a:t>ARfD</a:t>
            </a:r>
            <a:r>
              <a:rPr lang="en-GB" sz="1200" kern="1200" dirty="0">
                <a:solidFill>
                  <a:schemeClr val="tx1"/>
                </a:solidFill>
                <a:effectLst/>
                <a:latin typeface="+mn-lt"/>
                <a:ea typeface="+mn-ea"/>
                <a:cs typeface="+mn-cs"/>
              </a:rPr>
              <a:t> or a TDI/TWI or even both, if available. The comparison with the estimated exposure is always the last step, although with different interpretations: it can be estimated an excess to what is considered a safe intake, or the assessment of the existing margins of safety or to verify to be within certain limits. And about the possible outcomes…these will be presented in a few minutes. I am now handling over to Tilemachos to explore the next steps </a:t>
            </a:r>
            <a:endParaRPr lang="en-GB" dirty="0"/>
          </a:p>
        </p:txBody>
      </p:sp>
      <p:sp>
        <p:nvSpPr>
          <p:cNvPr id="4" name="Slide Number Placeholder 3"/>
          <p:cNvSpPr>
            <a:spLocks noGrp="1"/>
          </p:cNvSpPr>
          <p:nvPr>
            <p:ph type="sldNum" sz="quarter" idx="5"/>
          </p:nvPr>
        </p:nvSpPr>
        <p:spPr/>
        <p:txBody>
          <a:bodyPr/>
          <a:lstStyle/>
          <a:p>
            <a:fld id="{25A60FE3-AD23-415C-8E2B-683E9622A4B5}" type="slidenum">
              <a:rPr lang="en-GB" smtClean="0"/>
              <a:t>15</a:t>
            </a:fld>
            <a:endParaRPr lang="en-GB"/>
          </a:p>
        </p:txBody>
      </p:sp>
    </p:spTree>
    <p:extLst>
      <p:ext uri="{BB962C8B-B14F-4D97-AF65-F5344CB8AC3E}">
        <p14:creationId xmlns:p14="http://schemas.microsoft.com/office/powerpoint/2010/main" val="2374925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Comprehensive Food Consumption Database is a source of information on food consumption across the European Union. It contains detailed data for a number of EU countries</a:t>
            </a:r>
            <a:endParaRPr lang="en-US" dirty="0"/>
          </a:p>
          <a:p>
            <a:endParaRPr lang="en-US" dirty="0"/>
          </a:p>
          <a:p>
            <a:r>
              <a:rPr lang="en-US" dirty="0" err="1"/>
              <a:t>OpenFoodTox</a:t>
            </a:r>
            <a:r>
              <a:rPr lang="en-US" dirty="0"/>
              <a:t> - open source data for:</a:t>
            </a:r>
          </a:p>
          <a:p>
            <a:pPr marL="171450" indent="-171450">
              <a:buFont typeface="Arial" panose="020B0604020202020204" pitchFamily="34" charset="0"/>
              <a:buChar char="•"/>
            </a:pPr>
            <a:r>
              <a:rPr lang="en-US" dirty="0"/>
              <a:t>substance </a:t>
            </a:r>
            <a:r>
              <a:rPr lang="en-US" dirty="0" err="1"/>
              <a:t>characterisation</a:t>
            </a:r>
            <a:r>
              <a:rPr lang="en-US" dirty="0"/>
              <a:t> </a:t>
            </a:r>
          </a:p>
          <a:p>
            <a:pPr marL="171450" indent="-171450">
              <a:buFont typeface="Arial" panose="020B0604020202020204" pitchFamily="34" charset="0"/>
              <a:buChar char="•"/>
            </a:pPr>
            <a:r>
              <a:rPr lang="en-US" dirty="0"/>
              <a:t>links to EFSA’s related output </a:t>
            </a:r>
          </a:p>
          <a:p>
            <a:pPr marL="171450" indent="-171450">
              <a:buFont typeface="Arial" panose="020B0604020202020204" pitchFamily="34" charset="0"/>
              <a:buChar char="•"/>
            </a:pPr>
            <a:r>
              <a:rPr lang="en-US" dirty="0"/>
              <a:t>background European legislation </a:t>
            </a:r>
          </a:p>
          <a:p>
            <a:pPr marL="171450" indent="-171450">
              <a:buFont typeface="Arial" panose="020B0604020202020204" pitchFamily="34" charset="0"/>
              <a:buChar char="•"/>
            </a:pPr>
            <a:r>
              <a:rPr lang="en-US" dirty="0"/>
              <a:t>and a </a:t>
            </a:r>
            <a:r>
              <a:rPr lang="en-US" b="1" dirty="0"/>
              <a:t>summary of the critical toxicological endpoints and reference values</a:t>
            </a:r>
          </a:p>
          <a:p>
            <a:endParaRPr lang="en-GB" dirty="0"/>
          </a:p>
        </p:txBody>
      </p:sp>
      <p:sp>
        <p:nvSpPr>
          <p:cNvPr id="4" name="Slide Number Placeholder 3"/>
          <p:cNvSpPr>
            <a:spLocks noGrp="1"/>
          </p:cNvSpPr>
          <p:nvPr>
            <p:ph type="sldNum" sz="quarter" idx="5"/>
          </p:nvPr>
        </p:nvSpPr>
        <p:spPr/>
        <p:txBody>
          <a:bodyPr/>
          <a:lstStyle/>
          <a:p>
            <a:fld id="{BD6E572A-0C88-45AC-967D-C5AF64B7E94B}" type="slidenum">
              <a:rPr lang="en-GB" smtClean="0"/>
              <a:t>16</a:t>
            </a:fld>
            <a:endParaRPr lang="en-GB"/>
          </a:p>
        </p:txBody>
      </p:sp>
    </p:spTree>
    <p:extLst>
      <p:ext uri="{BB962C8B-B14F-4D97-AF65-F5344CB8AC3E}">
        <p14:creationId xmlns:p14="http://schemas.microsoft.com/office/powerpoint/2010/main" val="4177777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To access the RACE tool you need to have an account, to get it: just write an email to </a:t>
            </a:r>
            <a:r>
              <a:rPr lang="en-GB" sz="1200" u="sng" kern="1200" dirty="0">
                <a:solidFill>
                  <a:schemeClr val="tx1"/>
                </a:solidFill>
                <a:effectLst/>
                <a:latin typeface="+mn-lt"/>
                <a:ea typeface="+mn-ea"/>
                <a:cs typeface="+mn-cs"/>
                <a:hlinkClick r:id="rId3"/>
              </a:rPr>
              <a:t>servicedesk@efsa.europa.eu</a:t>
            </a:r>
            <a:r>
              <a:rPr lang="en-GB" sz="1200" kern="1200" dirty="0">
                <a:solidFill>
                  <a:schemeClr val="tx1"/>
                </a:solidFill>
                <a:effectLst/>
                <a:latin typeface="+mn-lt"/>
                <a:ea typeface="+mn-ea"/>
                <a:cs typeface="+mn-cs"/>
              </a:rPr>
              <a:t>, our colleagues will guide you through the activation.</a:t>
            </a:r>
          </a:p>
          <a:p>
            <a:pPr lvl="0"/>
            <a:r>
              <a:rPr lang="en-GB" sz="1200" kern="1200" dirty="0">
                <a:solidFill>
                  <a:schemeClr val="tx1"/>
                </a:solidFill>
                <a:effectLst/>
                <a:latin typeface="+mn-lt"/>
                <a:ea typeface="+mn-ea"/>
                <a:cs typeface="+mn-cs"/>
              </a:rPr>
              <a:t>Once your account is ready, you can access the RACE tool through the link </a:t>
            </a:r>
            <a:r>
              <a:rPr lang="en-GB" sz="1200" u="sng" kern="1200" dirty="0">
                <a:solidFill>
                  <a:schemeClr val="tx1"/>
                </a:solidFill>
                <a:effectLst/>
                <a:latin typeface="+mn-lt"/>
                <a:ea typeface="+mn-ea"/>
                <a:cs typeface="+mn-cs"/>
                <a:hlinkClick r:id="rId4"/>
              </a:rPr>
              <a:t>https://www.efsa.europa.eu/en/microstrategy/race</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You will be prompted with the request of a username and a password, please beware to keep the LDAP option selected.</a:t>
            </a:r>
          </a:p>
          <a:p>
            <a:pPr lvl="0"/>
            <a:r>
              <a:rPr lang="en-GB" sz="1200" kern="1200" dirty="0">
                <a:solidFill>
                  <a:schemeClr val="tx1"/>
                </a:solidFill>
                <a:effectLst/>
                <a:latin typeface="+mn-lt"/>
                <a:ea typeface="+mn-ea"/>
                <a:cs typeface="+mn-cs"/>
              </a:rPr>
              <a:t>During the first access you will be requested to accept EFSA terms of use.</a:t>
            </a:r>
          </a:p>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17</a:t>
            </a:fld>
            <a:endParaRPr lang="en-GB"/>
          </a:p>
        </p:txBody>
      </p:sp>
    </p:spTree>
    <p:extLst>
      <p:ext uri="{BB962C8B-B14F-4D97-AF65-F5344CB8AC3E}">
        <p14:creationId xmlns:p14="http://schemas.microsoft.com/office/powerpoint/2010/main" val="3850703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LUCA</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During the first access you will be requested to accept EFSA terms of use.</a:t>
            </a:r>
          </a:p>
          <a:p>
            <a:pPr lvl="0"/>
            <a:r>
              <a:rPr lang="en-GB" sz="1200" kern="1200" dirty="0">
                <a:solidFill>
                  <a:schemeClr val="tx1"/>
                </a:solidFill>
                <a:effectLst/>
                <a:latin typeface="+mn-lt"/>
                <a:ea typeface="+mn-ea"/>
                <a:cs typeface="+mn-cs"/>
              </a:rPr>
              <a:t>To insert the first analysis click on insert analysis.</a:t>
            </a:r>
          </a:p>
          <a:p>
            <a:pPr lvl="0"/>
            <a:r>
              <a:rPr lang="en-GB" sz="1200" kern="1200" dirty="0">
                <a:solidFill>
                  <a:schemeClr val="tx1"/>
                </a:solidFill>
                <a:effectLst/>
                <a:latin typeface="+mn-lt"/>
                <a:ea typeface="+mn-ea"/>
                <a:cs typeface="+mn-cs"/>
              </a:rPr>
              <a:t>To retrieve it click on select your analysis.</a:t>
            </a:r>
          </a:p>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18</a:t>
            </a:fld>
            <a:endParaRPr lang="en-GB"/>
          </a:p>
        </p:txBody>
      </p:sp>
    </p:spTree>
    <p:extLst>
      <p:ext uri="{BB962C8B-B14F-4D97-AF65-F5344CB8AC3E}">
        <p14:creationId xmlns:p14="http://schemas.microsoft.com/office/powerpoint/2010/main" val="198452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To have a full overview of how the tool works please refer to the appendix J of the technical report.</a:t>
            </a:r>
          </a:p>
          <a:p>
            <a:r>
              <a:rPr lang="en-GB" sz="1200" kern="1200" dirty="0">
                <a:solidFill>
                  <a:schemeClr val="tx1"/>
                </a:solidFill>
                <a:effectLst/>
                <a:latin typeface="+mn-lt"/>
                <a:ea typeface="+mn-ea"/>
                <a:cs typeface="+mn-cs"/>
              </a:rPr>
              <a:t>There you will find a step by step description of all relevant passages</a:t>
            </a:r>
          </a:p>
          <a:p>
            <a:pPr lvl="0"/>
            <a:r>
              <a:rPr lang="en-GB" sz="1200" kern="1200" dirty="0">
                <a:solidFill>
                  <a:schemeClr val="tx1"/>
                </a:solidFill>
                <a:effectLst/>
                <a:latin typeface="+mn-lt"/>
                <a:ea typeface="+mn-ea"/>
                <a:cs typeface="+mn-cs"/>
              </a:rPr>
              <a:t>Please refer to the webpage </a:t>
            </a:r>
            <a:r>
              <a:rPr lang="en-GB" sz="1200" u="sng" kern="1200" dirty="0">
                <a:solidFill>
                  <a:schemeClr val="tx1"/>
                </a:solidFill>
                <a:effectLst/>
                <a:latin typeface="+mn-lt"/>
                <a:ea typeface="+mn-ea"/>
                <a:cs typeface="+mn-cs"/>
                <a:hlinkClick r:id="rId3"/>
              </a:rPr>
              <a:t>https://www.efsa.europa.eu/en/science/tools-and-resources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For all relevant links to the tool and the manual</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19</a:t>
            </a:fld>
            <a:endParaRPr lang="en-GB"/>
          </a:p>
        </p:txBody>
      </p:sp>
    </p:spTree>
    <p:extLst>
      <p:ext uri="{BB962C8B-B14F-4D97-AF65-F5344CB8AC3E}">
        <p14:creationId xmlns:p14="http://schemas.microsoft.com/office/powerpoint/2010/main" val="201608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Good morning everyone and welcome to the EFSA webinar on the RACE tool. Rapid assessment contaminant exposure tool</a:t>
            </a:r>
          </a:p>
          <a:p>
            <a:endParaRPr lang="en-GB" dirty="0"/>
          </a:p>
        </p:txBody>
      </p:sp>
      <p:sp>
        <p:nvSpPr>
          <p:cNvPr id="4" name="Slide Number Placeholder 3"/>
          <p:cNvSpPr>
            <a:spLocks noGrp="1"/>
          </p:cNvSpPr>
          <p:nvPr>
            <p:ph type="sldNum" sz="quarter" idx="5"/>
          </p:nvPr>
        </p:nvSpPr>
        <p:spPr/>
        <p:txBody>
          <a:bodyPr/>
          <a:lstStyle/>
          <a:p>
            <a:fld id="{25A60FE3-AD23-415C-8E2B-683E9622A4B5}" type="slidenum">
              <a:rPr lang="en-GB" smtClean="0"/>
              <a:t>2</a:t>
            </a:fld>
            <a:endParaRPr lang="en-GB"/>
          </a:p>
        </p:txBody>
      </p:sp>
    </p:spTree>
    <p:extLst>
      <p:ext uri="{BB962C8B-B14F-4D97-AF65-F5344CB8AC3E}">
        <p14:creationId xmlns:p14="http://schemas.microsoft.com/office/powerpoint/2010/main" val="414612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if there is a problem with accessing </a:t>
            </a:r>
            <a:r>
              <a:rPr lang="en-US" dirty="0" err="1"/>
              <a:t>OpenFoodTox</a:t>
            </a:r>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21</a:t>
            </a:fld>
            <a:endParaRPr lang="en-GB"/>
          </a:p>
        </p:txBody>
      </p:sp>
    </p:spTree>
    <p:extLst>
      <p:ext uri="{BB962C8B-B14F-4D97-AF65-F5344CB8AC3E}">
        <p14:creationId xmlns:p14="http://schemas.microsoft.com/office/powerpoint/2010/main" val="2668506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if there is a problem with accessing </a:t>
            </a:r>
            <a:r>
              <a:rPr lang="en-US" dirty="0" err="1"/>
              <a:t>OpenFoodTox</a:t>
            </a:r>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22</a:t>
            </a:fld>
            <a:endParaRPr lang="en-GB"/>
          </a:p>
        </p:txBody>
      </p:sp>
    </p:spTree>
    <p:extLst>
      <p:ext uri="{BB962C8B-B14F-4D97-AF65-F5344CB8AC3E}">
        <p14:creationId xmlns:p14="http://schemas.microsoft.com/office/powerpoint/2010/main" val="241490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23</a:t>
            </a:fld>
            <a:endParaRPr lang="en-GB"/>
          </a:p>
        </p:txBody>
      </p:sp>
    </p:spTree>
    <p:extLst>
      <p:ext uri="{BB962C8B-B14F-4D97-AF65-F5344CB8AC3E}">
        <p14:creationId xmlns:p14="http://schemas.microsoft.com/office/powerpoint/2010/main" val="275797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25</a:t>
            </a:fld>
            <a:endParaRPr lang="en-GB"/>
          </a:p>
        </p:txBody>
      </p:sp>
    </p:spTree>
    <p:extLst>
      <p:ext uri="{BB962C8B-B14F-4D97-AF65-F5344CB8AC3E}">
        <p14:creationId xmlns:p14="http://schemas.microsoft.com/office/powerpoint/2010/main" val="1024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24C552A-0280-4DDB-8BE5-D989AE208A13}"/>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0264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A60FE3-AD23-415C-8E2B-683E9622A4B5}" type="slidenum">
              <a:rPr lang="en-GB" smtClean="0"/>
              <a:t>28</a:t>
            </a:fld>
            <a:endParaRPr lang="en-GB"/>
          </a:p>
        </p:txBody>
      </p:sp>
    </p:spTree>
    <p:extLst>
      <p:ext uri="{BB962C8B-B14F-4D97-AF65-F5344CB8AC3E}">
        <p14:creationId xmlns:p14="http://schemas.microsoft.com/office/powerpoint/2010/main" val="4002522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EAE8ED-EBD5-4D61-AE48-B7750D4B8AE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35673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30</a:t>
            </a:fld>
            <a:endParaRPr lang="en-GB"/>
          </a:p>
        </p:txBody>
      </p:sp>
    </p:spTree>
    <p:extLst>
      <p:ext uri="{BB962C8B-B14F-4D97-AF65-F5344CB8AC3E}">
        <p14:creationId xmlns:p14="http://schemas.microsoft.com/office/powerpoint/2010/main" val="165544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 am </a:t>
            </a:r>
            <a:r>
              <a:rPr lang="en-GB" sz="1200" b="1" kern="1200" dirty="0">
                <a:solidFill>
                  <a:schemeClr val="tx1"/>
                </a:solidFill>
                <a:effectLst/>
                <a:latin typeface="+mn-lt"/>
                <a:ea typeface="+mn-ea"/>
                <a:cs typeface="+mn-cs"/>
              </a:rPr>
              <a:t>Ana</a:t>
            </a:r>
            <a:r>
              <a:rPr lang="en-GB" sz="1200" kern="1200" dirty="0">
                <a:solidFill>
                  <a:schemeClr val="tx1"/>
                </a:solidFill>
                <a:effectLst/>
                <a:latin typeface="+mn-lt"/>
                <a:ea typeface="+mn-ea"/>
                <a:cs typeface="+mn-cs"/>
              </a:rPr>
              <a:t>, senior scientific officer at EFSA and one of my tasks is to support with scientific and technical advice the Rapid Alert System for Food and Feed.  I would like to introduce my colleagues </a:t>
            </a:r>
            <a:r>
              <a:rPr lang="en-GB" sz="1200" kern="1200" dirty="0" err="1">
                <a:solidFill>
                  <a:schemeClr val="tx1"/>
                </a:solidFill>
                <a:effectLst/>
                <a:latin typeface="+mn-lt"/>
                <a:ea typeface="+mn-ea"/>
                <a:cs typeface="+mn-cs"/>
              </a:rPr>
              <a:t>Tilemachus</a:t>
            </a:r>
            <a:r>
              <a:rPr lang="en-GB" sz="1200" kern="1200" dirty="0">
                <a:solidFill>
                  <a:schemeClr val="tx1"/>
                </a:solidFill>
                <a:effectLst/>
                <a:latin typeface="+mn-lt"/>
                <a:ea typeface="+mn-ea"/>
                <a:cs typeface="+mn-cs"/>
              </a:rPr>
              <a:t>, Paolo , Ruth and Luca.</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Please remember  that this webinar is being recorded and hence it will be published into the webinar’s main page just after the presentation.</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The layout of the Webinar is as follows :  In the left bottom you will see us after the presentation, on the right hand of the screen you will find the Q&amp;A box for the content scientific questions and in the right bottom the place for technical questions.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Luca</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Good morning I am Luca and I am the RACE tool developer. I will explain how this webinar works</a:t>
            </a:r>
          </a:p>
          <a:p>
            <a:pPr lvl="0"/>
            <a:r>
              <a:rPr lang="en-GB" sz="1200" kern="1200" dirty="0">
                <a:solidFill>
                  <a:schemeClr val="tx1"/>
                </a:solidFill>
                <a:effectLst/>
                <a:latin typeface="+mn-lt"/>
                <a:ea typeface="+mn-ea"/>
                <a:cs typeface="+mn-cs"/>
              </a:rPr>
              <a:t>You can take advantage of this webinar either by following us during the next hour or so or afterwards since the webinar will be available online on the </a:t>
            </a:r>
            <a:r>
              <a:rPr lang="en-GB" sz="1200" kern="1200" dirty="0" err="1">
                <a:solidFill>
                  <a:schemeClr val="tx1"/>
                </a:solidFill>
                <a:effectLst/>
                <a:latin typeface="+mn-lt"/>
                <a:ea typeface="+mn-ea"/>
                <a:cs typeface="+mn-cs"/>
              </a:rPr>
              <a:t>Youtube</a:t>
            </a:r>
            <a:r>
              <a:rPr lang="en-GB" sz="1200" kern="1200" dirty="0">
                <a:solidFill>
                  <a:schemeClr val="tx1"/>
                </a:solidFill>
                <a:effectLst/>
                <a:latin typeface="+mn-lt"/>
                <a:ea typeface="+mn-ea"/>
                <a:cs typeface="+mn-cs"/>
              </a:rPr>
              <a:t> EFSA channel.</a:t>
            </a:r>
          </a:p>
          <a:p>
            <a:pPr lvl="0"/>
            <a:r>
              <a:rPr lang="en-GB" sz="1200" kern="1200" dirty="0">
                <a:solidFill>
                  <a:schemeClr val="tx1"/>
                </a:solidFill>
                <a:effectLst/>
                <a:latin typeface="+mn-lt"/>
                <a:ea typeface="+mn-ea"/>
                <a:cs typeface="+mn-cs"/>
              </a:rPr>
              <a:t>We are using Adobe connect as the platform to broadcast the webinar. The webinar will be conducted in English. </a:t>
            </a:r>
          </a:p>
          <a:p>
            <a:pPr lvl="0"/>
            <a:r>
              <a:rPr lang="en-GB" sz="1200" kern="1200" dirty="0">
                <a:solidFill>
                  <a:schemeClr val="tx1"/>
                </a:solidFill>
                <a:effectLst/>
                <a:latin typeface="+mn-lt"/>
                <a:ea typeface="+mn-ea"/>
                <a:cs typeface="+mn-cs"/>
              </a:rPr>
              <a:t>There is a Q&amp;A section on the right of your screen and you can send us questions during the webinar. Please send the questions in English. </a:t>
            </a:r>
          </a:p>
          <a:p>
            <a:pPr lvl="0"/>
            <a:r>
              <a:rPr lang="en-GB" sz="1200" kern="1200" dirty="0">
                <a:solidFill>
                  <a:schemeClr val="tx1"/>
                </a:solidFill>
                <a:effectLst/>
                <a:latin typeface="+mn-lt"/>
                <a:ea typeface="+mn-ea"/>
                <a:cs typeface="+mn-cs"/>
              </a:rPr>
              <a:t>If you have any technical problem, let us know by writing a message in the Technical chat also on the screen.</a:t>
            </a:r>
          </a:p>
          <a:p>
            <a:pPr lvl="0"/>
            <a:r>
              <a:rPr lang="en-GB" sz="1200" kern="1200" dirty="0">
                <a:solidFill>
                  <a:schemeClr val="tx1"/>
                </a:solidFill>
                <a:effectLst/>
                <a:latin typeface="+mn-lt"/>
                <a:ea typeface="+mn-ea"/>
                <a:cs typeface="+mn-cs"/>
              </a:rPr>
              <a:t>Finally you will see the presentation with the live tool on your screen.</a:t>
            </a:r>
          </a:p>
          <a:p>
            <a:pPr lvl="0"/>
            <a:r>
              <a:rPr lang="en-GB" sz="1200" kern="1200" dirty="0">
                <a:solidFill>
                  <a:schemeClr val="tx1"/>
                </a:solidFill>
                <a:effectLst/>
                <a:latin typeface="+mn-lt"/>
                <a:ea typeface="+mn-ea"/>
                <a:cs typeface="+mn-cs"/>
              </a:rPr>
              <a:t>At the end of the webinar, we will have a questions &amp; answers session and we will try to directly answer to some of your questions.</a:t>
            </a:r>
          </a:p>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3</a:t>
            </a:fld>
            <a:endParaRPr lang="en-GB"/>
          </a:p>
        </p:txBody>
      </p:sp>
    </p:spTree>
    <p:extLst>
      <p:ext uri="{BB962C8B-B14F-4D97-AF65-F5344CB8AC3E}">
        <p14:creationId xmlns:p14="http://schemas.microsoft.com/office/powerpoint/2010/main" val="176481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4</a:t>
            </a:fld>
            <a:endParaRPr lang="en-GB"/>
          </a:p>
        </p:txBody>
      </p:sp>
    </p:spTree>
    <p:extLst>
      <p:ext uri="{BB962C8B-B14F-4D97-AF65-F5344CB8AC3E}">
        <p14:creationId xmlns:p14="http://schemas.microsoft.com/office/powerpoint/2010/main" val="120528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1ADCB3-8855-4636-A0F8-0C75E2574F16}" type="slidenum">
              <a:rPr lang="en-GB" smtClean="0"/>
              <a:t>5</a:t>
            </a:fld>
            <a:endParaRPr lang="en-GB"/>
          </a:p>
        </p:txBody>
      </p:sp>
    </p:spTree>
    <p:extLst>
      <p:ext uri="{BB962C8B-B14F-4D97-AF65-F5344CB8AC3E}">
        <p14:creationId xmlns:p14="http://schemas.microsoft.com/office/powerpoint/2010/main" val="2509052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E9B995B-C938-47E6-AB44-AA38464F66A3}"/>
              </a:ext>
            </a:extLst>
          </p:cNvPr>
          <p:cNvSpPr>
            <a:spLocks noGrp="1"/>
          </p:cNvSpPr>
          <p:nvPr>
            <p:ph type="body" idx="1"/>
          </p:nvPr>
        </p:nvSpPr>
        <p:spPr/>
        <p:txBody>
          <a:bodyPr/>
          <a:lstStyle/>
          <a:p>
            <a:r>
              <a:rPr lang="en-GB" dirty="0"/>
              <a:t>The tool was developed to answer to the needs of the rapid alert System for food and feed</a:t>
            </a:r>
          </a:p>
          <a:p>
            <a:endParaRPr lang="en-GB" dirty="0"/>
          </a:p>
        </p:txBody>
      </p:sp>
    </p:spTree>
    <p:extLst>
      <p:ext uri="{BB962C8B-B14F-4D97-AF65-F5344CB8AC3E}">
        <p14:creationId xmlns:p14="http://schemas.microsoft.com/office/powerpoint/2010/main" val="277515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D53D5B3-D6A9-42AD-90ED-CE4241227683}"/>
              </a:ext>
            </a:extLst>
          </p:cNvPr>
          <p:cNvSpPr>
            <a:spLocks noGrp="1"/>
          </p:cNvSpPr>
          <p:nvPr>
            <p:ph type="body" idx="1"/>
          </p:nvPr>
        </p:nvSpPr>
        <p:spPr/>
        <p:txBody>
          <a:bodyPr/>
          <a:lstStyle/>
          <a:p>
            <a:r>
              <a:rPr lang="en-GB" sz="1200" dirty="0">
                <a:solidFill>
                  <a:srgbClr val="0099AB"/>
                </a:solidFill>
              </a:rPr>
              <a:t>The RASFF is an information system that allows EU MS, EEA countries Switzerland and even non member countries to exchange information about risks to human and animal health linked to food and feed</a:t>
            </a:r>
          </a:p>
          <a:p>
            <a:endParaRPr lang="en-GB" sz="1200" dirty="0">
              <a:solidFill>
                <a:srgbClr val="0099AB"/>
              </a:solidFill>
            </a:endParaRPr>
          </a:p>
          <a:p>
            <a:r>
              <a:rPr lang="en-GB" sz="1200" dirty="0">
                <a:solidFill>
                  <a:srgbClr val="0099AB"/>
                </a:solidFill>
              </a:rPr>
              <a:t>When a contaminant or any hazard is detected in food or feed the competent authorities need to assess if a potential risk exists and when these risks affect more than one country information is shared through RASFF </a:t>
            </a:r>
          </a:p>
          <a:p>
            <a:endParaRPr lang="en-GB" sz="1200" dirty="0">
              <a:solidFill>
                <a:srgbClr val="0099AB"/>
              </a:solidFill>
            </a:endParaRPr>
          </a:p>
          <a:p>
            <a:r>
              <a:rPr lang="en-GB" sz="1200" dirty="0">
                <a:solidFill>
                  <a:srgbClr val="0099AB"/>
                </a:solidFill>
              </a:rPr>
              <a:t>The assessment needs to be based on science and a decision needs to be made fast and in a transparent manner </a:t>
            </a:r>
          </a:p>
          <a:p>
            <a:r>
              <a:rPr lang="en-GB" sz="1200" dirty="0">
                <a:solidFill>
                  <a:srgbClr val="0099AB"/>
                </a:solidFill>
              </a:rPr>
              <a:t> </a:t>
            </a:r>
          </a:p>
          <a:p>
            <a:r>
              <a:rPr lang="en-GB" sz="1200" dirty="0">
                <a:solidFill>
                  <a:srgbClr val="0099AB"/>
                </a:solidFill>
              </a:rPr>
              <a:t>The European Commission asked EFSA to :</a:t>
            </a:r>
          </a:p>
          <a:p>
            <a:endParaRPr lang="en-GB" sz="1200" dirty="0">
              <a:solidFill>
                <a:srgbClr val="0099AB"/>
              </a:solidFill>
            </a:endParaRPr>
          </a:p>
          <a:p>
            <a:r>
              <a:rPr lang="en-US" sz="1200" dirty="0"/>
              <a:t>Propose </a:t>
            </a:r>
            <a:r>
              <a:rPr lang="en-US" sz="1200" dirty="0">
                <a:solidFill>
                  <a:srgbClr val="0099AB"/>
                </a:solidFill>
              </a:rPr>
              <a:t>methodology for a risk-based classification </a:t>
            </a:r>
            <a:r>
              <a:rPr lang="en-US" sz="1200" dirty="0"/>
              <a:t>of RASFF notifications on contaminants</a:t>
            </a:r>
          </a:p>
          <a:p>
            <a:r>
              <a:rPr lang="en-GB" sz="1200" dirty="0"/>
              <a:t>Based on science but practical to use</a:t>
            </a:r>
            <a:endParaRPr lang="en-GB" sz="1050" dirty="0"/>
          </a:p>
          <a:p>
            <a:r>
              <a:rPr lang="en-GB" sz="1200" dirty="0">
                <a:solidFill>
                  <a:srgbClr val="0099AB"/>
                </a:solidFill>
              </a:rPr>
              <a:t>Develop a tool </a:t>
            </a:r>
            <a:r>
              <a:rPr lang="en-GB" sz="1200" dirty="0"/>
              <a:t>to harmonise risk evaluation</a:t>
            </a:r>
          </a:p>
          <a:p>
            <a:endParaRPr lang="en-GB" dirty="0"/>
          </a:p>
        </p:txBody>
      </p:sp>
    </p:spTree>
    <p:extLst>
      <p:ext uri="{BB962C8B-B14F-4D97-AF65-F5344CB8AC3E}">
        <p14:creationId xmlns:p14="http://schemas.microsoft.com/office/powerpoint/2010/main" val="140876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methodology developed is adequate for evaluation of contamination by food contact materials , pharmacologically active substances and other food contaminants but we will focus only on food contaminants that can include mycotoxins, heavy metals, etc.</a:t>
            </a:r>
          </a:p>
        </p:txBody>
      </p:sp>
      <p:sp>
        <p:nvSpPr>
          <p:cNvPr id="4" name="Slide Number Placeholder 3"/>
          <p:cNvSpPr>
            <a:spLocks noGrp="1"/>
          </p:cNvSpPr>
          <p:nvPr>
            <p:ph type="sldNum" sz="quarter" idx="5"/>
          </p:nvPr>
        </p:nvSpPr>
        <p:spPr/>
        <p:txBody>
          <a:bodyPr/>
          <a:lstStyle/>
          <a:p>
            <a:fld id="{841ADCB3-8855-4636-A0F8-0C75E2574F16}" type="slidenum">
              <a:rPr lang="en-GB" smtClean="0"/>
              <a:t>8</a:t>
            </a:fld>
            <a:endParaRPr lang="en-GB"/>
          </a:p>
        </p:txBody>
      </p:sp>
    </p:spTree>
    <p:extLst>
      <p:ext uri="{BB962C8B-B14F-4D97-AF65-F5344CB8AC3E}">
        <p14:creationId xmlns:p14="http://schemas.microsoft.com/office/powerpoint/2010/main" val="126080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we will not be able to discuss in detail all the methodology, so please read the EFSA report….it is very nice and only 41 pages…without appendices</a:t>
            </a:r>
          </a:p>
        </p:txBody>
      </p:sp>
      <p:sp>
        <p:nvSpPr>
          <p:cNvPr id="4" name="Slide Number Placeholder 3"/>
          <p:cNvSpPr>
            <a:spLocks noGrp="1"/>
          </p:cNvSpPr>
          <p:nvPr>
            <p:ph type="sldNum" sz="quarter" idx="5"/>
          </p:nvPr>
        </p:nvSpPr>
        <p:spPr/>
        <p:txBody>
          <a:bodyPr/>
          <a:lstStyle/>
          <a:p>
            <a:fld id="{841ADCB3-8855-4636-A0F8-0C75E2574F16}" type="slidenum">
              <a:rPr lang="en-GB" smtClean="0"/>
              <a:t>9</a:t>
            </a:fld>
            <a:endParaRPr lang="en-GB"/>
          </a:p>
        </p:txBody>
      </p:sp>
    </p:spTree>
    <p:extLst>
      <p:ext uri="{BB962C8B-B14F-4D97-AF65-F5344CB8AC3E}">
        <p14:creationId xmlns:p14="http://schemas.microsoft.com/office/powerpoint/2010/main" val="210126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userDrawn="1"/>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dirty="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Presentation</a:t>
            </a:r>
            <a:r>
              <a:rPr lang="de-DE" dirty="0"/>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Date</a:t>
            </a:r>
          </a:p>
        </p:txBody>
      </p:sp>
    </p:spTree>
    <p:extLst>
      <p:ext uri="{BB962C8B-B14F-4D97-AF65-F5344CB8AC3E}">
        <p14:creationId xmlns:p14="http://schemas.microsoft.com/office/powerpoint/2010/main" val="21822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
        <p:nvSpPr>
          <p:cNvPr id="2" name="Slide Number Placeholder 1">
            <a:extLst>
              <a:ext uri="{FF2B5EF4-FFF2-40B4-BE49-F238E27FC236}">
                <a16:creationId xmlns:a16="http://schemas.microsoft.com/office/drawing/2014/main" id="{E77C5585-31BC-4A2A-A1CD-208F5BA53898}"/>
              </a:ext>
            </a:extLst>
          </p:cNvPr>
          <p:cNvSpPr>
            <a:spLocks noGrp="1"/>
          </p:cNvSpPr>
          <p:nvPr>
            <p:ph type="sldNum" sz="quarter" idx="10"/>
          </p:nvPr>
        </p:nvSpPr>
        <p:spPr/>
        <p:txBody>
          <a:bodyPr/>
          <a:lstStyle/>
          <a:p>
            <a:fld id="{50458AA6-F4E1-4775-A7C7-7F4BDD9FBD13}" type="slidenum">
              <a:rPr lang="en-GB" smtClean="0"/>
              <a:t>‹#›</a:t>
            </a:fld>
            <a:endParaRPr lang="en-GB"/>
          </a:p>
        </p:txBody>
      </p:sp>
      <p:sp>
        <p:nvSpPr>
          <p:cNvPr id="6" name="Footer Placeholder 5">
            <a:extLst>
              <a:ext uri="{FF2B5EF4-FFF2-40B4-BE49-F238E27FC236}">
                <a16:creationId xmlns:a16="http://schemas.microsoft.com/office/drawing/2014/main" id="{2EEE5F10-C128-40A9-88D3-791F9A9767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433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White pag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16E92-6B0E-44FF-A347-5FB7190409DC}"/>
              </a:ext>
            </a:extLst>
          </p:cNvPr>
          <p:cNvSpPr>
            <a:spLocks noGrp="1"/>
          </p:cNvSpPr>
          <p:nvPr>
            <p:ph type="sldNum" sz="quarter" idx="10"/>
          </p:nvPr>
        </p:nvSpPr>
        <p:spPr/>
        <p:txBody>
          <a:bodyPr/>
          <a:lstStyle/>
          <a:p>
            <a:fld id="{2E41DABE-92EA-4965-BE4F-87E7DD32D446}" type="slidenum">
              <a:rPr lang="en-GB" smtClean="0"/>
              <a:t>‹#›</a:t>
            </a:fld>
            <a:endParaRPr lang="en-GB"/>
          </a:p>
        </p:txBody>
      </p:sp>
    </p:spTree>
    <p:extLst>
      <p:ext uri="{BB962C8B-B14F-4D97-AF65-F5344CB8AC3E}">
        <p14:creationId xmlns:p14="http://schemas.microsoft.com/office/powerpoint/2010/main" val="39371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Rechthoek 1"/>
          <p:cNvSpPr/>
          <p:nvPr/>
        </p:nvSpPr>
        <p:spPr>
          <a:xfrm>
            <a:off x="0" y="584200"/>
            <a:ext cx="12192000" cy="558800"/>
          </a:xfrm>
          <a:prstGeom prst="rect">
            <a:avLst/>
          </a:prstGeom>
          <a:solidFill>
            <a:srgbClr val="F074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1800"/>
          </a:p>
        </p:txBody>
      </p:sp>
      <p:pic>
        <p:nvPicPr>
          <p:cNvPr id="6" name="Afbeelding 2" descr="banner-2.png"/>
          <p:cNvPicPr>
            <a:picLocks noChangeAspect="1"/>
          </p:cNvPicPr>
          <p:nvPr/>
        </p:nvPicPr>
        <p:blipFill>
          <a:blip r:embed="rId2"/>
          <a:srcRect/>
          <a:stretch>
            <a:fillRect/>
          </a:stretch>
        </p:blipFill>
        <p:spPr bwMode="auto">
          <a:xfrm>
            <a:off x="1" y="9525"/>
            <a:ext cx="1384300" cy="6858000"/>
          </a:xfrm>
          <a:prstGeom prst="rect">
            <a:avLst/>
          </a:prstGeom>
          <a:noFill/>
          <a:ln w="9525">
            <a:noFill/>
            <a:miter lim="800000"/>
            <a:headEnd/>
            <a:tailEnd/>
          </a:ln>
        </p:spPr>
      </p:pic>
      <p:sp>
        <p:nvSpPr>
          <p:cNvPr id="7" name="Footer Placeholder 21"/>
          <p:cNvSpPr txBox="1">
            <a:spLocks/>
          </p:cNvSpPr>
          <p:nvPr/>
        </p:nvSpPr>
        <p:spPr>
          <a:xfrm>
            <a:off x="11432118" y="6538914"/>
            <a:ext cx="692149" cy="231775"/>
          </a:xfrm>
          <a:prstGeom prst="rect">
            <a:avLst/>
          </a:prstGeom>
        </p:spPr>
        <p:txBody>
          <a:bodyPr wrap="square" anchor="b">
            <a:spAutoFit/>
          </a:bodyPr>
          <a:lstStyle/>
          <a:p>
            <a:pPr algn="r">
              <a:defRPr/>
            </a:pPr>
            <a:fld id="{C23DB0E5-81EF-4A59-BA54-FDCF2B741A2E}" type="slidenum">
              <a:rPr lang="en-GB" sz="900">
                <a:solidFill>
                  <a:srgbClr val="DE7008"/>
                </a:solidFill>
                <a:latin typeface="Verdana" pitchFamily="34" charset="0"/>
              </a:rPr>
              <a:pPr algn="r">
                <a:defRPr/>
              </a:pPr>
              <a:t>‹#›</a:t>
            </a:fld>
            <a:endParaRPr lang="en-GB" sz="900">
              <a:solidFill>
                <a:srgbClr val="DE7008"/>
              </a:solidFill>
              <a:latin typeface="Verdana" pitchFamily="34" charset="0"/>
            </a:endParaRPr>
          </a:p>
        </p:txBody>
      </p:sp>
      <p:sp>
        <p:nvSpPr>
          <p:cNvPr id="10" name="Text Placeholder 9"/>
          <p:cNvSpPr>
            <a:spLocks noGrp="1"/>
          </p:cNvSpPr>
          <p:nvPr>
            <p:ph type="body" sz="quarter" idx="12"/>
          </p:nvPr>
        </p:nvSpPr>
        <p:spPr>
          <a:xfrm>
            <a:off x="1727200" y="2273862"/>
            <a:ext cx="9753600" cy="4029834"/>
          </a:xfrm>
          <a:prstGeom prst="rect">
            <a:avLst/>
          </a:prstGeom>
        </p:spPr>
        <p:txBody>
          <a:bodyPr/>
          <a:lstStyle>
            <a:lvl1pPr>
              <a:buClr>
                <a:srgbClr val="F07415"/>
              </a:buClr>
              <a:buSzPct val="80000"/>
              <a:buFont typeface="Wingdings" pitchFamily="2" charset="2"/>
              <a:buChar char="n"/>
              <a:defRPr sz="2400">
                <a:latin typeface="Verdana" pitchFamily="34" charset="0"/>
              </a:defRPr>
            </a:lvl1pPr>
            <a:lvl2pPr>
              <a:buClr>
                <a:srgbClr val="F07415"/>
              </a:buClr>
              <a:buSzPct val="80000"/>
              <a:buFont typeface="Wingdings" pitchFamily="2" charset="2"/>
              <a:buChar char="n"/>
              <a:defRPr sz="2200">
                <a:solidFill>
                  <a:schemeClr val="accent6"/>
                </a:solidFill>
                <a:latin typeface="Verdana" pitchFamily="34" charset="0"/>
              </a:defRPr>
            </a:lvl2pPr>
            <a:lvl3pPr>
              <a:buClr>
                <a:srgbClr val="F07415"/>
              </a:buClr>
              <a:buSzPct val="80000"/>
              <a:buFont typeface="Wingdings" pitchFamily="2" charset="2"/>
              <a:buChar char="n"/>
              <a:defRPr sz="2000">
                <a:solidFill>
                  <a:schemeClr val="accent6"/>
                </a:solidFill>
                <a:latin typeface="Verdana" pitchFamily="34" charset="0"/>
              </a:defRPr>
            </a:lvl3pPr>
            <a:lvl4pPr>
              <a:buClr>
                <a:srgbClr val="F07415"/>
              </a:buClr>
              <a:buSzPct val="80000"/>
              <a:buFont typeface="Wingdings" pitchFamily="2" charset="2"/>
              <a:buChar char="n"/>
              <a:defRPr>
                <a:solidFill>
                  <a:schemeClr val="accent6"/>
                </a:solidFill>
                <a:latin typeface="Verdana" pitchFamily="34" charset="0"/>
              </a:defRPr>
            </a:lvl4pPr>
            <a:lvl5pPr>
              <a:buClr>
                <a:srgbClr val="F07415"/>
              </a:buClr>
              <a:buSzPct val="80000"/>
              <a:buFont typeface="Wingdings" pitchFamily="2" charset="2"/>
              <a:buChar char="n"/>
              <a:defRPr>
                <a:solidFill>
                  <a:schemeClr val="accent6"/>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3"/>
          <p:cNvSpPr>
            <a:spLocks noGrp="1"/>
          </p:cNvSpPr>
          <p:nvPr>
            <p:ph type="body" sz="quarter" idx="14"/>
          </p:nvPr>
        </p:nvSpPr>
        <p:spPr>
          <a:xfrm>
            <a:off x="1679509" y="620689"/>
            <a:ext cx="9753600" cy="406425"/>
          </a:xfrm>
          <a:prstGeom prst="rect">
            <a:avLst/>
          </a:prstGeom>
        </p:spPr>
        <p:txBody>
          <a:bodyPr/>
          <a:lstStyle>
            <a:lvl1pPr marL="0" marR="0" indent="0" defTabSz="914400" rtl="0" eaLnBrk="1" fontAlgn="auto" latinLnBrk="0" hangingPunct="1">
              <a:lnSpc>
                <a:spcPct val="100000"/>
              </a:lnSpc>
              <a:spcBef>
                <a:spcPct val="0"/>
              </a:spcBef>
              <a:spcAft>
                <a:spcPts val="0"/>
              </a:spcAft>
              <a:buClrTx/>
              <a:buSzTx/>
              <a:buFontTx/>
              <a:buNone/>
              <a:tabLst/>
              <a:defRPr kumimoji="0" lang="en-GB" sz="2000" b="1" i="0" u="none" strike="noStrike" kern="1200" cap="all" spc="0" normalizeH="0" baseline="0" noProof="0">
                <a:ln>
                  <a:noFill/>
                </a:ln>
                <a:solidFill>
                  <a:schemeClr val="bg1"/>
                </a:solidFill>
                <a:effectLst/>
                <a:uLnTx/>
                <a:uFillTx/>
                <a:latin typeface="Verdana"/>
                <a:cs typeface="Verdana"/>
              </a:defRPr>
            </a:lvl1pPr>
          </a:lstStyle>
          <a:p>
            <a:pPr lvl="0"/>
            <a:r>
              <a:rPr lang="en-US" noProof="0"/>
              <a:t>Click to edit Master text styles</a:t>
            </a:r>
          </a:p>
        </p:txBody>
      </p:sp>
      <p:sp>
        <p:nvSpPr>
          <p:cNvPr id="16" name="Text Placeholder 15"/>
          <p:cNvSpPr>
            <a:spLocks noGrp="1"/>
          </p:cNvSpPr>
          <p:nvPr>
            <p:ph type="body" sz="quarter" idx="15"/>
          </p:nvPr>
        </p:nvSpPr>
        <p:spPr>
          <a:xfrm>
            <a:off x="1678517" y="1439864"/>
            <a:ext cx="9802283" cy="631825"/>
          </a:xfrm>
          <a:prstGeom prst="rect">
            <a:avLst/>
          </a:prstGeom>
        </p:spPr>
        <p:txBody>
          <a:bodyPr/>
          <a:lstStyle>
            <a:lvl1pPr marL="0" indent="0">
              <a:spcBef>
                <a:spcPts val="600"/>
              </a:spcBef>
              <a:buNone/>
              <a:defRPr sz="2800" b="1">
                <a:latin typeface="Verdana" pitchFamily="34" charset="0"/>
              </a:defRPr>
            </a:lvl1pPr>
            <a:lvl2pPr>
              <a:buNone/>
              <a:defRPr sz="2400" b="1">
                <a:latin typeface="Verdana" pitchFamily="34" charset="0"/>
              </a:defRPr>
            </a:lvl2pPr>
            <a:lvl3pPr>
              <a:buNone/>
              <a:defRPr sz="2400" b="1">
                <a:latin typeface="Verdana" pitchFamily="34" charset="0"/>
              </a:defRPr>
            </a:lvl3pPr>
            <a:lvl4pPr>
              <a:buNone/>
              <a:defRPr sz="2400" b="1">
                <a:latin typeface="Verdana" pitchFamily="34" charset="0"/>
              </a:defRPr>
            </a:lvl4pPr>
            <a:lvl5pPr>
              <a:buNone/>
              <a:defRPr sz="2400" b="1">
                <a:latin typeface="Verdana" pitchFamily="34" charset="0"/>
              </a:defRPr>
            </a:lvl5pPr>
          </a:lstStyle>
          <a:p>
            <a:pPr lvl="0"/>
            <a:r>
              <a:rPr lang="en-US"/>
              <a:t>Click to edit Master text styles</a:t>
            </a:r>
          </a:p>
        </p:txBody>
      </p:sp>
      <p:sp>
        <p:nvSpPr>
          <p:cNvPr id="8" name="Footer Placeholder 21"/>
          <p:cNvSpPr>
            <a:spLocks noGrp="1"/>
          </p:cNvSpPr>
          <p:nvPr>
            <p:ph type="ftr" sz="quarter" idx="16"/>
          </p:nvPr>
        </p:nvSpPr>
        <p:spPr>
          <a:xfrm>
            <a:off x="4294717" y="90488"/>
            <a:ext cx="7450667" cy="381000"/>
          </a:xfrm>
          <a:prstGeom prst="rect">
            <a:avLst/>
          </a:prstGeom>
        </p:spPr>
        <p:txBody>
          <a:bodyPr vert="horz" wrap="square" lIns="91440" tIns="45720" rIns="91440" bIns="45720" numCol="1" anchor="b" anchorCtr="0" compatLnSpc="1">
            <a:prstTxWarp prst="textNoShape">
              <a:avLst/>
            </a:prstTxWarp>
          </a:bodyPr>
          <a:lstStyle>
            <a:lvl1pPr algn="r">
              <a:defRPr sz="900">
                <a:solidFill>
                  <a:srgbClr val="DE7008"/>
                </a:solidFill>
                <a:latin typeface="Verdana" pitchFamily="34" charset="0"/>
                <a:ea typeface="ＭＳ Ｐゴシック" charset="-128"/>
                <a:cs typeface="+mn-cs"/>
              </a:defRPr>
            </a:lvl1pPr>
          </a:lstStyle>
          <a:p>
            <a:pPr>
              <a:defRPr/>
            </a:pPr>
            <a:r>
              <a:rPr lang="en-GB"/>
              <a:t>Risk profile of  insects as food and feed</a:t>
            </a:r>
          </a:p>
        </p:txBody>
      </p:sp>
    </p:spTree>
    <p:extLst>
      <p:ext uri="{BB962C8B-B14F-4D97-AF65-F5344CB8AC3E}">
        <p14:creationId xmlns:p14="http://schemas.microsoft.com/office/powerpoint/2010/main" val="184780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33C2CA4-1C62-AC42-A2D7-6DC60DFA33C4}"/>
              </a:ext>
            </a:extLst>
          </p:cNvPr>
          <p:cNvSpPr>
            <a:spLocks noGrp="1" noChangeAspect="1"/>
          </p:cNvSpPr>
          <p:nvPr>
            <p:ph type="pic" idx="1" hasCustomPrompt="1"/>
          </p:nvPr>
        </p:nvSpPr>
        <p:spPr>
          <a:xfrm>
            <a:off x="4646400" y="0"/>
            <a:ext cx="7545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 </a:t>
            </a:r>
          </a:p>
        </p:txBody>
      </p:sp>
      <p:sp>
        <p:nvSpPr>
          <p:cNvPr id="4" name="Textplatzhalter 3">
            <a:extLst>
              <a:ext uri="{FF2B5EF4-FFF2-40B4-BE49-F238E27FC236}">
                <a16:creationId xmlns:a16="http://schemas.microsoft.com/office/drawing/2014/main" id="{4A2A5DCE-E623-9C4B-9EF6-5486136BBD68}"/>
              </a:ext>
            </a:extLst>
          </p:cNvPr>
          <p:cNvSpPr>
            <a:spLocks noGrp="1"/>
          </p:cNvSpPr>
          <p:nvPr>
            <p:ph type="body" sz="half" idx="2" hasCustomPrompt="1"/>
          </p:nvPr>
        </p:nvSpPr>
        <p:spPr>
          <a:xfrm>
            <a:off x="417918" y="4471200"/>
            <a:ext cx="3932767" cy="1462588"/>
          </a:xfrm>
          <a:prstGeom prst="rect">
            <a:avLst/>
          </a:prstGeom>
        </p:spPr>
        <p:txBody>
          <a:bodyPr/>
          <a:lstStyle>
            <a:lvl1pPr marL="0" indent="0" algn="r">
              <a:buNone/>
              <a:defRPr sz="3200" b="1">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err="1"/>
              <a:t>Divider</a:t>
            </a:r>
            <a:endParaRPr lang="de-DE" dirty="0"/>
          </a:p>
        </p:txBody>
      </p:sp>
    </p:spTree>
    <p:extLst>
      <p:ext uri="{BB962C8B-B14F-4D97-AF65-F5344CB8AC3E}">
        <p14:creationId xmlns:p14="http://schemas.microsoft.com/office/powerpoint/2010/main" val="1377758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A07AF260-A48A-6C46-AEF5-C61B68460ECE}"/>
              </a:ext>
            </a:extLst>
          </p:cNvPr>
          <p:cNvSpPr>
            <a:spLocks noGrp="1"/>
          </p:cNvSpPr>
          <p:nvPr>
            <p:ph type="body" idx="1" hasCustomPrompt="1"/>
          </p:nvPr>
        </p:nvSpPr>
        <p:spPr>
          <a:xfrm>
            <a:off x="840318" y="5075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1</a:t>
            </a:r>
          </a:p>
        </p:txBody>
      </p:sp>
      <p:sp>
        <p:nvSpPr>
          <p:cNvPr id="7" name="Inhaltsplatzhalter 3">
            <a:extLst>
              <a:ext uri="{FF2B5EF4-FFF2-40B4-BE49-F238E27FC236}">
                <a16:creationId xmlns:a16="http://schemas.microsoft.com/office/drawing/2014/main" id="{FEA842F5-D4BC-1C4A-B432-FA43A24154E7}"/>
              </a:ext>
            </a:extLst>
          </p:cNvPr>
          <p:cNvSpPr>
            <a:spLocks noGrp="1"/>
          </p:cNvSpPr>
          <p:nvPr>
            <p:ph sz="half" idx="2" hasCustomPrompt="1"/>
          </p:nvPr>
        </p:nvSpPr>
        <p:spPr>
          <a:xfrm>
            <a:off x="840318" y="1331476"/>
            <a:ext cx="5158316"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8" name="Textplatzhalter 4">
            <a:extLst>
              <a:ext uri="{FF2B5EF4-FFF2-40B4-BE49-F238E27FC236}">
                <a16:creationId xmlns:a16="http://schemas.microsoft.com/office/drawing/2014/main" id="{74A976B5-E5FF-0449-AEC1-36CED739DB1E}"/>
              </a:ext>
            </a:extLst>
          </p:cNvPr>
          <p:cNvSpPr>
            <a:spLocks noGrp="1"/>
          </p:cNvSpPr>
          <p:nvPr>
            <p:ph type="body" sz="quarter" idx="3" hasCustomPrompt="1"/>
          </p:nvPr>
        </p:nvSpPr>
        <p:spPr>
          <a:xfrm>
            <a:off x="6172200" y="5075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2</a:t>
            </a:r>
          </a:p>
        </p:txBody>
      </p:sp>
      <p:sp>
        <p:nvSpPr>
          <p:cNvPr id="9" name="Inhaltsplatzhalter 5">
            <a:extLst>
              <a:ext uri="{FF2B5EF4-FFF2-40B4-BE49-F238E27FC236}">
                <a16:creationId xmlns:a16="http://schemas.microsoft.com/office/drawing/2014/main" id="{5A5D7367-3843-D743-BE27-745F7C2B81BB}"/>
              </a:ext>
            </a:extLst>
          </p:cNvPr>
          <p:cNvSpPr>
            <a:spLocks noGrp="1"/>
          </p:cNvSpPr>
          <p:nvPr>
            <p:ph sz="quarter" idx="4" hasCustomPrompt="1"/>
          </p:nvPr>
        </p:nvSpPr>
        <p:spPr>
          <a:xfrm>
            <a:off x="6172200" y="1331476"/>
            <a:ext cx="5183717"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Tree>
    <p:extLst>
      <p:ext uri="{BB962C8B-B14F-4D97-AF65-F5344CB8AC3E}">
        <p14:creationId xmlns:p14="http://schemas.microsoft.com/office/powerpoint/2010/main" val="235187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08D0C3-5305-B04D-9088-C5E4E2698A82}"/>
              </a:ext>
            </a:extLst>
          </p:cNvPr>
          <p:cNvSpPr>
            <a:spLocks noGrp="1"/>
          </p:cNvSpPr>
          <p:nvPr>
            <p:ph idx="1" hasCustomPrompt="1"/>
          </p:nvPr>
        </p:nvSpPr>
        <p:spPr>
          <a:xfrm>
            <a:off x="838200" y="640801"/>
            <a:ext cx="10515600" cy="5536163"/>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Tree>
    <p:extLst>
      <p:ext uri="{BB962C8B-B14F-4D97-AF65-F5344CB8AC3E}">
        <p14:creationId xmlns:p14="http://schemas.microsoft.com/office/powerpoint/2010/main" val="212857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268444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200383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44604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Text Master</a:t>
            </a:r>
            <a:br>
              <a:rPr lang="de-DE" dirty="0"/>
            </a:br>
            <a:r>
              <a:rPr lang="de-DE" dirty="0" err="1"/>
              <a:t>Heading</a:t>
            </a:r>
            <a:endParaRPr lang="de-DE" dirty="0"/>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a:t>
            </a:r>
            <a:r>
              <a:rPr lang="de-DE" dirty="0" err="1"/>
              <a:t>Master:body</a:t>
            </a:r>
            <a:endParaRPr lang="de-DE" dirty="0"/>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endParaRPr lang="de-DE" dirty="0">
              <a:solidFill>
                <a:srgbClr val="FFFFFF"/>
              </a:solidFill>
            </a:endParaRPr>
          </a:p>
        </p:txBody>
      </p:sp>
    </p:spTree>
    <p:extLst>
      <p:ext uri="{BB962C8B-B14F-4D97-AF65-F5344CB8AC3E}">
        <p14:creationId xmlns:p14="http://schemas.microsoft.com/office/powerpoint/2010/main" val="260036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915656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Text Master</a:t>
            </a:r>
            <a:br>
              <a:rPr lang="de-DE" dirty="0"/>
            </a:br>
            <a:r>
              <a:rPr lang="de-DE" dirty="0" err="1"/>
              <a:t>Heading</a:t>
            </a:r>
            <a:endParaRPr lang="de-DE" dirty="0"/>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a:t>
            </a:r>
            <a:r>
              <a:rPr lang="de-DE" dirty="0" err="1"/>
              <a:t>Master:body</a:t>
            </a:r>
            <a:endParaRPr lang="de-DE" dirty="0"/>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endParaRPr lang="de-DE" dirty="0">
              <a:solidFill>
                <a:srgbClr val="FFFFFF"/>
              </a:solidFill>
            </a:endParaRPr>
          </a:p>
        </p:txBody>
      </p:sp>
    </p:spTree>
    <p:extLst>
      <p:ext uri="{BB962C8B-B14F-4D97-AF65-F5344CB8AC3E}">
        <p14:creationId xmlns:p14="http://schemas.microsoft.com/office/powerpoint/2010/main" val="2261083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solidFill>
                  <a:srgbClr val="FFFFFF"/>
                </a:solidFill>
              </a:rPr>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a:defRPr/>
            </a:pPr>
            <a:r>
              <a:rPr lang="it-IT" dirty="0" err="1">
                <a:solidFill>
                  <a:srgbClr val="000000">
                    <a:lumMod val="50000"/>
                    <a:lumOff val="50000"/>
                  </a:srgbClr>
                </a:solidFill>
                <a:ea typeface="Verdana" charset="0"/>
                <a:cs typeface="Verdana" charset="0"/>
              </a:rPr>
              <a:t>www.efsa.europa.eu</a:t>
            </a:r>
            <a:r>
              <a:rPr lang="it-IT" dirty="0">
                <a:solidFill>
                  <a:srgbClr val="000000">
                    <a:lumMod val="50000"/>
                    <a:lumOff val="50000"/>
                  </a:srgbClr>
                </a:solidFill>
                <a:ea typeface="Verdana" charset="0"/>
                <a:cs typeface="Verdana" charset="0"/>
              </a:rPr>
              <a:t>/en/</a:t>
            </a:r>
            <a:r>
              <a:rPr lang="it-IT" dirty="0" err="1">
                <a:solidFill>
                  <a:srgbClr val="000000">
                    <a:lumMod val="50000"/>
                    <a:lumOff val="50000"/>
                  </a:srgbClr>
                </a:solidFill>
                <a:ea typeface="Verdana" charset="0"/>
                <a:cs typeface="Verdana" charset="0"/>
              </a:rPr>
              <a:t>engage</a:t>
            </a:r>
            <a:r>
              <a:rPr lang="it-IT" dirty="0">
                <a:solidFill>
                  <a:srgbClr val="000000">
                    <a:lumMod val="50000"/>
                    <a:lumOff val="50000"/>
                  </a:srgbClr>
                </a:solidFill>
                <a:ea typeface="Verdana" charset="0"/>
                <a:cs typeface="Verdana" charset="0"/>
              </a:rPr>
              <a:t>/</a:t>
            </a:r>
            <a:r>
              <a:rPr lang="it-IT" dirty="0" err="1">
                <a:solidFill>
                  <a:srgbClr val="000000">
                    <a:lumMod val="50000"/>
                    <a:lumOff val="50000"/>
                  </a:srgbClr>
                </a:solidFill>
                <a:ea typeface="Verdana" charset="0"/>
                <a:cs typeface="Verdana" charset="0"/>
              </a:rPr>
              <a:t>careers</a:t>
            </a:r>
            <a:endParaRPr lang="it-IT" dirty="0">
              <a:solidFill>
                <a:srgbClr val="000000">
                  <a:lumMod val="50000"/>
                  <a:lumOff val="50000"/>
                </a:srgbClr>
              </a:solidFill>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a:defRPr/>
            </a:pPr>
            <a:r>
              <a:rPr lang="it-IT" dirty="0" err="1">
                <a:solidFill>
                  <a:srgbClr val="000000">
                    <a:lumMod val="50000"/>
                    <a:lumOff val="50000"/>
                  </a:srgbClr>
                </a:solidFill>
                <a:ea typeface="Verdana" charset="0"/>
                <a:cs typeface="Verdana" charset="0"/>
              </a:rPr>
              <a:t>www.efsa.europa.eu</a:t>
            </a:r>
            <a:r>
              <a:rPr lang="it-IT" dirty="0">
                <a:solidFill>
                  <a:srgbClr val="000000">
                    <a:lumMod val="50000"/>
                    <a:lumOff val="50000"/>
                  </a:srgbClr>
                </a:solidFill>
                <a:ea typeface="Verdana" charset="0"/>
                <a:cs typeface="Verdana" charset="0"/>
              </a:rPr>
              <a:t>/en/</a:t>
            </a:r>
            <a:r>
              <a:rPr lang="it-IT" dirty="0" err="1">
                <a:solidFill>
                  <a:srgbClr val="000000">
                    <a:lumMod val="50000"/>
                    <a:lumOff val="50000"/>
                  </a:srgbClr>
                </a:solidFill>
                <a:ea typeface="Verdana" charset="0"/>
                <a:cs typeface="Verdana" charset="0"/>
              </a:rPr>
              <a:t>rss</a:t>
            </a:r>
            <a:endParaRPr lang="it-IT" dirty="0">
              <a:solidFill>
                <a:srgbClr val="000000">
                  <a:lumMod val="50000"/>
                  <a:lumOff val="50000"/>
                </a:srgbClr>
              </a:solidFill>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dirty="0" err="1">
                <a:solidFill>
                  <a:srgbClr val="1DAF8E"/>
                </a:solidFill>
              </a:rPr>
              <a:t>Subscribe</a:t>
            </a:r>
            <a:r>
              <a:rPr lang="it-IT" b="1" dirty="0">
                <a:solidFill>
                  <a:srgbClr val="1DAF8E"/>
                </a:solidFill>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dirty="0" err="1">
                <a:solidFill>
                  <a:srgbClr val="1DAF8E"/>
                </a:solidFill>
              </a:rPr>
              <a:t>Engage</a:t>
            </a:r>
            <a:r>
              <a:rPr lang="it-IT" b="1" dirty="0">
                <a:solidFill>
                  <a:srgbClr val="1DAF8E"/>
                </a:solidFill>
              </a:rPr>
              <a:t> with </a:t>
            </a:r>
            <a:r>
              <a:rPr lang="it-IT" b="1" dirty="0" err="1">
                <a:solidFill>
                  <a:srgbClr val="1DAF8E"/>
                </a:solidFill>
              </a:rPr>
              <a:t>careers</a:t>
            </a:r>
            <a:endParaRPr lang="it-IT" b="1" dirty="0">
              <a:solidFill>
                <a:srgbClr val="1DAF8E"/>
              </a:solidFill>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dirty="0">
                <a:solidFill>
                  <a:srgbClr val="1DAF8E"/>
                </a:solidFill>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a:defRPr/>
            </a:pPr>
            <a:r>
              <a:rPr lang="it-IT" dirty="0">
                <a:solidFill>
                  <a:srgbClr val="FFFFFF">
                    <a:lumMod val="50000"/>
                  </a:srgbClr>
                </a:solidFill>
                <a:ea typeface="Verdana" charset="0"/>
                <a:cs typeface="Verdana" charset="0"/>
              </a:rPr>
              <a:t>@</a:t>
            </a:r>
            <a:r>
              <a:rPr lang="it-IT" dirty="0" err="1">
                <a:solidFill>
                  <a:srgbClr val="FFFFFF">
                    <a:lumMod val="50000"/>
                  </a:srgbClr>
                </a:solidFill>
                <a:ea typeface="Verdana" charset="0"/>
                <a:cs typeface="Verdana" charset="0"/>
              </a:rPr>
              <a:t>efsa_eu</a:t>
            </a:r>
            <a:endParaRPr lang="it-IT" dirty="0">
              <a:solidFill>
                <a:srgbClr val="FFFFFF">
                  <a:lumMod val="50000"/>
                </a:srgbClr>
              </a:solidFill>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a:defRPr/>
            </a:pPr>
            <a:r>
              <a:rPr lang="it-IT" dirty="0">
                <a:solidFill>
                  <a:srgbClr val="FFFFFF">
                    <a:lumMod val="50000"/>
                  </a:srgbClr>
                </a:solidFill>
                <a:ea typeface="Verdana" charset="0"/>
                <a:cs typeface="Verdana" charset="0"/>
              </a:rPr>
              <a:t>@</a:t>
            </a:r>
            <a:r>
              <a:rPr lang="it-IT" dirty="0" err="1">
                <a:solidFill>
                  <a:srgbClr val="FFFFFF">
                    <a:lumMod val="50000"/>
                  </a:srgbClr>
                </a:solidFill>
                <a:ea typeface="Verdana" charset="0"/>
                <a:cs typeface="Verdana" charset="0"/>
              </a:rPr>
              <a:t>plants_efsa</a:t>
            </a:r>
            <a:endParaRPr lang="it-IT" dirty="0">
              <a:solidFill>
                <a:srgbClr val="FFFFFF">
                  <a:lumMod val="50000"/>
                </a:srgbClr>
              </a:solidFill>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a:defRPr/>
            </a:pPr>
            <a:r>
              <a:rPr lang="it-IT" dirty="0">
                <a:solidFill>
                  <a:srgbClr val="FFFFFF">
                    <a:lumMod val="50000"/>
                  </a:srgbClr>
                </a:solidFill>
                <a:ea typeface="Verdana" charset="0"/>
                <a:cs typeface="Verdana" charset="0"/>
              </a:rPr>
              <a:t>@</a:t>
            </a:r>
            <a:r>
              <a:rPr lang="it-IT" dirty="0" err="1">
                <a:solidFill>
                  <a:srgbClr val="FFFFFF">
                    <a:lumMod val="50000"/>
                  </a:srgbClr>
                </a:solidFill>
                <a:ea typeface="Verdana" charset="0"/>
                <a:cs typeface="Verdana" charset="0"/>
              </a:rPr>
              <a:t>methods_efsa</a:t>
            </a:r>
            <a:endParaRPr lang="it-IT" dirty="0">
              <a:solidFill>
                <a:srgbClr val="FFFFFF">
                  <a:lumMod val="50000"/>
                </a:srgbClr>
              </a:solidFill>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a:defRPr/>
            </a:pPr>
            <a:r>
              <a:rPr lang="it-IT" dirty="0" err="1">
                <a:solidFill>
                  <a:srgbClr val="000000">
                    <a:lumMod val="50000"/>
                    <a:lumOff val="50000"/>
                  </a:srgbClr>
                </a:solidFill>
                <a:ea typeface="Verdana" charset="0"/>
                <a:cs typeface="Verdana" charset="0"/>
              </a:rPr>
              <a:t>www.efsa.europa.eu</a:t>
            </a:r>
            <a:r>
              <a:rPr lang="it-IT" dirty="0">
                <a:solidFill>
                  <a:srgbClr val="000000">
                    <a:lumMod val="50000"/>
                    <a:lumOff val="50000"/>
                  </a:srgbClr>
                </a:solidFill>
                <a:ea typeface="Verdana" charset="0"/>
                <a:cs typeface="Verdana" charset="0"/>
              </a:rPr>
              <a:t>/en/news/</a:t>
            </a:r>
            <a:r>
              <a:rPr lang="it-IT" dirty="0" err="1">
                <a:solidFill>
                  <a:srgbClr val="000000">
                    <a:lumMod val="50000"/>
                    <a:lumOff val="50000"/>
                  </a:srgbClr>
                </a:solidFill>
                <a:ea typeface="Verdana" charset="0"/>
                <a:cs typeface="Verdana" charset="0"/>
              </a:rPr>
              <a:t>newsletters</a:t>
            </a:r>
            <a:endParaRPr lang="it-IT" dirty="0">
              <a:solidFill>
                <a:srgbClr val="000000">
                  <a:lumMod val="50000"/>
                  <a:lumOff val="50000"/>
                </a:srgbClr>
              </a:solidFill>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2723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userDrawn="1"/>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dirty="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Presentation</a:t>
            </a:r>
            <a:r>
              <a:rPr lang="de-DE" dirty="0"/>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Date</a:t>
            </a:r>
          </a:p>
        </p:txBody>
      </p:sp>
    </p:spTree>
    <p:extLst>
      <p:ext uri="{BB962C8B-B14F-4D97-AF65-F5344CB8AC3E}">
        <p14:creationId xmlns:p14="http://schemas.microsoft.com/office/powerpoint/2010/main" val="15359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183256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159168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Tree>
    <p:extLst>
      <p:ext uri="{BB962C8B-B14F-4D97-AF65-F5344CB8AC3E}">
        <p14:creationId xmlns:p14="http://schemas.microsoft.com/office/powerpoint/2010/main" val="202197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Text Master</a:t>
            </a:r>
            <a:br>
              <a:rPr lang="de-DE" dirty="0"/>
            </a:br>
            <a:r>
              <a:rPr lang="de-DE" dirty="0" err="1"/>
              <a:t>Heading</a:t>
            </a:r>
            <a:endParaRPr lang="de-DE" dirty="0"/>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a:t>
            </a:r>
            <a:r>
              <a:rPr lang="de-DE" dirty="0" err="1"/>
              <a:t>Master:body</a:t>
            </a:r>
            <a:endParaRPr lang="de-DE" dirty="0"/>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endParaRPr lang="de-DE" dirty="0"/>
          </a:p>
        </p:txBody>
      </p:sp>
    </p:spTree>
    <p:extLst>
      <p:ext uri="{BB962C8B-B14F-4D97-AF65-F5344CB8AC3E}">
        <p14:creationId xmlns:p14="http://schemas.microsoft.com/office/powerpoint/2010/main" val="357198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Text Master</a:t>
            </a:r>
            <a:br>
              <a:rPr lang="de-DE" dirty="0"/>
            </a:br>
            <a:r>
              <a:rPr lang="de-DE" dirty="0" err="1"/>
              <a:t>Heading</a:t>
            </a:r>
            <a:endParaRPr lang="de-DE" dirty="0"/>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a:t>
            </a:r>
            <a:r>
              <a:rPr lang="de-DE" dirty="0" err="1"/>
              <a:t>Master:body</a:t>
            </a:r>
            <a:endParaRPr lang="de-DE" dirty="0"/>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endParaRPr lang="de-DE" dirty="0"/>
          </a:p>
        </p:txBody>
      </p:sp>
    </p:spTree>
    <p:extLst>
      <p:ext uri="{BB962C8B-B14F-4D97-AF65-F5344CB8AC3E}">
        <p14:creationId xmlns:p14="http://schemas.microsoft.com/office/powerpoint/2010/main" val="192725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dirty="0"/>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eaLnBrk="1" hangingPunct="1">
              <a:defRPr/>
            </a:pPr>
            <a:r>
              <a:rPr lang="it-IT" dirty="0" err="1">
                <a:solidFill>
                  <a:schemeClr val="tx1">
                    <a:lumMod val="50000"/>
                    <a:lumOff val="50000"/>
                  </a:schemeClr>
                </a:solidFill>
                <a:latin typeface="Verdana" charset="0"/>
                <a:ea typeface="Verdana" charset="0"/>
                <a:cs typeface="Verdana" charset="0"/>
              </a:rPr>
              <a:t>www.efsa.europa.eu</a:t>
            </a:r>
            <a:r>
              <a:rPr lang="it-IT" dirty="0">
                <a:solidFill>
                  <a:schemeClr val="tx1">
                    <a:lumMod val="50000"/>
                    <a:lumOff val="50000"/>
                  </a:schemeClr>
                </a:solidFill>
                <a:latin typeface="Verdana" charset="0"/>
                <a:ea typeface="Verdana" charset="0"/>
                <a:cs typeface="Verdana" charset="0"/>
              </a:rPr>
              <a:t>/en/</a:t>
            </a:r>
            <a:r>
              <a:rPr lang="it-IT" dirty="0" err="1">
                <a:solidFill>
                  <a:schemeClr val="tx1">
                    <a:lumMod val="50000"/>
                    <a:lumOff val="50000"/>
                  </a:schemeClr>
                </a:solidFill>
                <a:latin typeface="Verdana" charset="0"/>
                <a:ea typeface="Verdana" charset="0"/>
                <a:cs typeface="Verdana" charset="0"/>
              </a:rPr>
              <a:t>engage</a:t>
            </a:r>
            <a:r>
              <a:rPr lang="it-IT" dirty="0">
                <a:solidFill>
                  <a:schemeClr val="tx1">
                    <a:lumMod val="50000"/>
                    <a:lumOff val="50000"/>
                  </a:schemeClr>
                </a:solidFill>
                <a:latin typeface="Verdana" charset="0"/>
                <a:ea typeface="Verdana" charset="0"/>
                <a:cs typeface="Verdana" charset="0"/>
              </a:rPr>
              <a:t>/</a:t>
            </a:r>
            <a:r>
              <a:rPr lang="it-IT" dirty="0" err="1">
                <a:solidFill>
                  <a:schemeClr val="tx1">
                    <a:lumMod val="50000"/>
                    <a:lumOff val="50000"/>
                  </a:schemeClr>
                </a:solidFill>
                <a:latin typeface="Verdana" charset="0"/>
                <a:ea typeface="Verdana" charset="0"/>
                <a:cs typeface="Verdana" charset="0"/>
              </a:rPr>
              <a:t>careers</a:t>
            </a:r>
            <a:endParaRPr lang="it-IT" dirty="0">
              <a:solidFill>
                <a:schemeClr val="tx1">
                  <a:lumMod val="50000"/>
                  <a:lumOff val="50000"/>
                </a:schemeClr>
              </a:solidFill>
              <a:latin typeface="Verdana" charset="0"/>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eaLnBrk="1" hangingPunct="1">
              <a:defRPr/>
            </a:pPr>
            <a:r>
              <a:rPr lang="it-IT" dirty="0" err="1">
                <a:solidFill>
                  <a:schemeClr val="tx1">
                    <a:lumMod val="50000"/>
                    <a:lumOff val="50000"/>
                  </a:schemeClr>
                </a:solidFill>
                <a:latin typeface="Verdana" charset="0"/>
                <a:ea typeface="Verdana" charset="0"/>
                <a:cs typeface="Verdana" charset="0"/>
              </a:rPr>
              <a:t>www.efsa.europa.eu</a:t>
            </a:r>
            <a:r>
              <a:rPr lang="it-IT" dirty="0">
                <a:solidFill>
                  <a:schemeClr val="tx1">
                    <a:lumMod val="50000"/>
                    <a:lumOff val="50000"/>
                  </a:schemeClr>
                </a:solidFill>
                <a:latin typeface="Verdana" charset="0"/>
                <a:ea typeface="Verdana" charset="0"/>
                <a:cs typeface="Verdana" charset="0"/>
              </a:rPr>
              <a:t>/en/</a:t>
            </a:r>
            <a:r>
              <a:rPr lang="it-IT" dirty="0" err="1">
                <a:solidFill>
                  <a:schemeClr val="tx1">
                    <a:lumMod val="50000"/>
                    <a:lumOff val="50000"/>
                  </a:schemeClr>
                </a:solidFill>
                <a:latin typeface="Verdana" charset="0"/>
                <a:ea typeface="Verdana" charset="0"/>
                <a:cs typeface="Verdana" charset="0"/>
              </a:rPr>
              <a:t>rss</a:t>
            </a:r>
            <a:endParaRPr lang="it-IT" dirty="0">
              <a:solidFill>
                <a:schemeClr val="tx1">
                  <a:lumMod val="50000"/>
                  <a:lumOff val="50000"/>
                </a:schemeClr>
              </a:solidFill>
              <a:latin typeface="Verdana" charset="0"/>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dirty="0" err="1">
                <a:solidFill>
                  <a:srgbClr val="1DAF8E"/>
                </a:solidFill>
                <a:latin typeface="Verdana" pitchFamily="34" charset="0"/>
              </a:rPr>
              <a:t>Subscribe</a:t>
            </a:r>
            <a:r>
              <a:rPr lang="it-IT" b="1" dirty="0">
                <a:solidFill>
                  <a:srgbClr val="1DAF8E"/>
                </a:solidFill>
                <a:latin typeface="Verdana" pitchFamily="34" charset="0"/>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dirty="0" err="1">
                <a:solidFill>
                  <a:srgbClr val="1DAF8E"/>
                </a:solidFill>
                <a:latin typeface="Verdana" pitchFamily="34" charset="0"/>
              </a:rPr>
              <a:t>Engage</a:t>
            </a:r>
            <a:r>
              <a:rPr lang="it-IT" b="1" dirty="0">
                <a:solidFill>
                  <a:srgbClr val="1DAF8E"/>
                </a:solidFill>
                <a:latin typeface="Verdana" pitchFamily="34" charset="0"/>
              </a:rPr>
              <a:t> with </a:t>
            </a:r>
            <a:r>
              <a:rPr lang="it-IT" b="1" dirty="0" err="1">
                <a:solidFill>
                  <a:srgbClr val="1DAF8E"/>
                </a:solidFill>
                <a:latin typeface="Verdana" pitchFamily="34" charset="0"/>
              </a:rPr>
              <a:t>careers</a:t>
            </a:r>
            <a:endParaRPr lang="it-IT" b="1" dirty="0">
              <a:solidFill>
                <a:srgbClr val="1DAF8E"/>
              </a:solidFill>
              <a:latin typeface="Verdana" pitchFamily="34" charset="0"/>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dirty="0">
                <a:solidFill>
                  <a:srgbClr val="1DAF8E"/>
                </a:solidFill>
                <a:latin typeface="Verdana" pitchFamily="34" charset="0"/>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eaLnBrk="1" hangingPunct="1">
              <a:defRPr/>
            </a:pPr>
            <a:r>
              <a:rPr lang="it-IT" dirty="0">
                <a:solidFill>
                  <a:schemeClr val="bg1">
                    <a:lumMod val="50000"/>
                  </a:schemeClr>
                </a:solidFill>
                <a:latin typeface="Verdana" charset="0"/>
                <a:ea typeface="Verdana" charset="0"/>
                <a:cs typeface="Verdana" charset="0"/>
              </a:rPr>
              <a:t>@</a:t>
            </a:r>
            <a:r>
              <a:rPr lang="it-IT" dirty="0" err="1">
                <a:solidFill>
                  <a:schemeClr val="bg1">
                    <a:lumMod val="50000"/>
                  </a:schemeClr>
                </a:solidFill>
                <a:latin typeface="Verdana" charset="0"/>
                <a:ea typeface="Verdana" charset="0"/>
                <a:cs typeface="Verdana" charset="0"/>
              </a:rPr>
              <a:t>efsa_eu</a:t>
            </a:r>
            <a:endParaRPr lang="it-IT" dirty="0">
              <a:solidFill>
                <a:schemeClr val="bg1">
                  <a:lumMod val="50000"/>
                </a:schemeClr>
              </a:solidFill>
              <a:latin typeface="Verdana" charset="0"/>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eaLnBrk="1" hangingPunct="1">
              <a:defRPr/>
            </a:pPr>
            <a:r>
              <a:rPr lang="it-IT" dirty="0">
                <a:solidFill>
                  <a:schemeClr val="bg1">
                    <a:lumMod val="50000"/>
                  </a:schemeClr>
                </a:solidFill>
                <a:latin typeface="Verdana" charset="0"/>
                <a:ea typeface="Verdana" charset="0"/>
                <a:cs typeface="Verdana" charset="0"/>
              </a:rPr>
              <a:t>@</a:t>
            </a:r>
            <a:r>
              <a:rPr lang="it-IT" dirty="0" err="1">
                <a:solidFill>
                  <a:schemeClr val="bg1">
                    <a:lumMod val="50000"/>
                  </a:schemeClr>
                </a:solidFill>
                <a:latin typeface="Verdana" charset="0"/>
                <a:ea typeface="Verdana" charset="0"/>
                <a:cs typeface="Verdana" charset="0"/>
              </a:rPr>
              <a:t>plants_efsa</a:t>
            </a:r>
            <a:endParaRPr lang="it-IT" dirty="0">
              <a:solidFill>
                <a:schemeClr val="bg1">
                  <a:lumMod val="50000"/>
                </a:schemeClr>
              </a:solidFill>
              <a:latin typeface="Verdana" charset="0"/>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eaLnBrk="1" hangingPunct="1">
              <a:defRPr/>
            </a:pPr>
            <a:r>
              <a:rPr lang="it-IT" dirty="0">
                <a:solidFill>
                  <a:schemeClr val="bg1">
                    <a:lumMod val="50000"/>
                  </a:schemeClr>
                </a:solidFill>
                <a:latin typeface="Verdana" charset="0"/>
                <a:ea typeface="Verdana" charset="0"/>
                <a:cs typeface="Verdana" charset="0"/>
              </a:rPr>
              <a:t>@</a:t>
            </a:r>
            <a:r>
              <a:rPr lang="it-IT" dirty="0" err="1">
                <a:solidFill>
                  <a:schemeClr val="bg1">
                    <a:lumMod val="50000"/>
                  </a:schemeClr>
                </a:solidFill>
                <a:latin typeface="Verdana" charset="0"/>
                <a:ea typeface="Verdana" charset="0"/>
                <a:cs typeface="Verdana" charset="0"/>
              </a:rPr>
              <a:t>methods_efsa</a:t>
            </a:r>
            <a:endParaRPr lang="it-IT" dirty="0">
              <a:solidFill>
                <a:schemeClr val="bg1">
                  <a:lumMod val="50000"/>
                </a:schemeClr>
              </a:solidFill>
              <a:latin typeface="Verdana" charset="0"/>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eaLnBrk="1" hangingPunct="1">
              <a:defRPr/>
            </a:pPr>
            <a:r>
              <a:rPr lang="it-IT" dirty="0" err="1">
                <a:solidFill>
                  <a:schemeClr val="tx1">
                    <a:lumMod val="50000"/>
                    <a:lumOff val="50000"/>
                  </a:schemeClr>
                </a:solidFill>
                <a:latin typeface="Verdana" charset="0"/>
                <a:ea typeface="Verdana" charset="0"/>
                <a:cs typeface="Verdana" charset="0"/>
              </a:rPr>
              <a:t>www.efsa.europa.eu</a:t>
            </a:r>
            <a:r>
              <a:rPr lang="it-IT" dirty="0">
                <a:solidFill>
                  <a:schemeClr val="tx1">
                    <a:lumMod val="50000"/>
                    <a:lumOff val="50000"/>
                  </a:schemeClr>
                </a:solidFill>
                <a:latin typeface="Verdana" charset="0"/>
                <a:ea typeface="Verdana" charset="0"/>
                <a:cs typeface="Verdana" charset="0"/>
              </a:rPr>
              <a:t>/en/news/</a:t>
            </a:r>
            <a:r>
              <a:rPr lang="it-IT" dirty="0" err="1">
                <a:solidFill>
                  <a:schemeClr val="tx1">
                    <a:lumMod val="50000"/>
                    <a:lumOff val="50000"/>
                  </a:schemeClr>
                </a:solidFill>
                <a:latin typeface="Verdana" charset="0"/>
                <a:ea typeface="Verdana" charset="0"/>
                <a:cs typeface="Verdana" charset="0"/>
              </a:rPr>
              <a:t>newsletters</a:t>
            </a:r>
            <a:endParaRPr lang="it-IT" dirty="0">
              <a:solidFill>
                <a:schemeClr val="tx1">
                  <a:lumMod val="50000"/>
                  <a:lumOff val="50000"/>
                </a:schemeClr>
              </a:solidFill>
              <a:latin typeface="Verdana" charset="0"/>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80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userDrawn="1"/>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dirty="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err="1"/>
              <a:t>Presentation</a:t>
            </a:r>
            <a:r>
              <a:rPr lang="de-DE" dirty="0"/>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dirty="0"/>
              <a:t>Date</a:t>
            </a:r>
          </a:p>
        </p:txBody>
      </p:sp>
    </p:spTree>
    <p:extLst>
      <p:ext uri="{BB962C8B-B14F-4D97-AF65-F5344CB8AC3E}">
        <p14:creationId xmlns:p14="http://schemas.microsoft.com/office/powerpoint/2010/main" val="24275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D72D6C-8954-A04B-9DA5-52212D7C75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9969822"/>
      </p:ext>
    </p:extLst>
  </p:cSld>
  <p:clrMap bg1="lt1" tx1="dk1" bg2="lt2" tx2="dk2" accent1="accent1" accent2="accent2" accent3="accent3" accent4="accent4" accent5="accent5" accent6="accent6" hlink="hlink" folHlink="folHlink"/>
  <p:sldLayoutIdLst>
    <p:sldLayoutId id="2147483751" r:id="rId1"/>
    <p:sldLayoutId id="21474837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76202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3" r:id="rId4"/>
    <p:sldLayoutId id="2147483694" r:id="rId5"/>
    <p:sldLayoutId id="2147483752" r:id="rId6"/>
    <p:sldLayoutId id="2147483760" r:id="rId7"/>
    <p:sldLayoutId id="2147483761" r:id="rId8"/>
    <p:sldLayoutId id="2147483763" r:id="rId9"/>
    <p:sldLayoutId id="2147483764" r:id="rId10"/>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811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34726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D72D6C-8954-A04B-9DA5-52212D7C75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9447731"/>
      </p:ext>
    </p:extLst>
  </p:cSld>
  <p:clrMap bg1="lt1" tx1="dk1" bg2="lt2" tx2="dk2" accent1="accent1" accent2="accent2" accent3="accent3" accent4="accent4" accent5="accent5" accent6="accent6" hlink="hlink" folHlink="folHlink"/>
  <p:sldLayoutIdLst>
    <p:sldLayoutId id="21474837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36.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0.png"/><Relationship Id="rId3" Type="http://schemas.openxmlformats.org/officeDocument/2006/relationships/hyperlink" Target="http://www.efsa.europa.eu/en/data/chemical-hazards-data" TargetMode="External"/><Relationship Id="rId7" Type="http://schemas.openxmlformats.org/officeDocument/2006/relationships/image" Target="../media/image47.png"/><Relationship Id="rId12" Type="http://schemas.openxmlformats.org/officeDocument/2006/relationships/image" Target="../media/image12.svg"/><Relationship Id="rId2" Type="http://schemas.openxmlformats.org/officeDocument/2006/relationships/notesSlide" Target="../notesSlides/notesSlide16.xml"/><Relationship Id="rId16"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18.svg"/><Relationship Id="rId4" Type="http://schemas.openxmlformats.org/officeDocument/2006/relationships/image" Target="../media/image36.png"/><Relationship Id="rId9" Type="http://schemas.openxmlformats.org/officeDocument/2006/relationships/image" Target="../media/image48.png"/><Relationship Id="rId1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efsa.europa.eu/en/microstrategy/race" TargetMode="Externa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efsa.europa.eu/en/science/tools-and-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diagramData" Target="../diagrams/data1.xml"/><Relationship Id="rId21" Type="http://schemas.openxmlformats.org/officeDocument/2006/relationships/image" Target="../media/image20.svg"/><Relationship Id="rId7" Type="http://schemas.microsoft.com/office/2007/relationships/diagramDrawing" Target="../diagrams/drawing1.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diagramQuickStyle" Target="../diagrams/quickStyle1.xml"/><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6.png"/><Relationship Id="rId4" Type="http://schemas.openxmlformats.org/officeDocument/2006/relationships/diagramLayout" Target="../diagrams/layout2.xml"/><Relationship Id="rId9" Type="http://schemas.openxmlformats.org/officeDocument/2006/relationships/image" Target="../media/image65.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eusurvey/runner/SCER_Webinar_April2020"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efsa.europa.eu/en/microstrategy/rac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mailto:servicedesk@efsa.europa.eu" TargetMode="External"/><Relationship Id="rId4" Type="http://schemas.openxmlformats.org/officeDocument/2006/relationships/hyperlink" Target="https://efsa.onlinelibrary.wiley.com/doi/epdf/10.2903/sp.efsa.2019.EN-162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efsa.onlinelibrary.wiley.com/doi/epdf/10.2903/sp.efsa.2019.EN-16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4A26B4-8C08-1B4C-A7ED-6BC8EF835356}"/>
              </a:ext>
            </a:extLst>
          </p:cNvPr>
          <p:cNvSpPr>
            <a:spLocks noGrp="1"/>
          </p:cNvSpPr>
          <p:nvPr>
            <p:ph type="body" sz="quarter" idx="10"/>
          </p:nvPr>
        </p:nvSpPr>
        <p:spPr>
          <a:xfrm>
            <a:off x="4572000" y="1286412"/>
            <a:ext cx="7440398" cy="1860232"/>
          </a:xfrm>
        </p:spPr>
        <p:txBody>
          <a:bodyPr/>
          <a:lstStyle/>
          <a:p>
            <a:r>
              <a:rPr lang="en-US" dirty="0">
                <a:solidFill>
                  <a:schemeClr val="bg2">
                    <a:lumMod val="50000"/>
                  </a:schemeClr>
                </a:solidFill>
              </a:rPr>
              <a:t>Rapid Assessment of Contaminant Exposure (RACE) tool</a:t>
            </a:r>
            <a:endParaRPr lang="en-GB" dirty="0">
              <a:solidFill>
                <a:schemeClr val="bg2">
                  <a:lumMod val="50000"/>
                </a:schemeClr>
              </a:solidFill>
            </a:endParaRPr>
          </a:p>
          <a:p>
            <a:r>
              <a:rPr lang="en-US" dirty="0">
                <a:solidFill>
                  <a:srgbClr val="002060"/>
                </a:solidFill>
              </a:rPr>
              <a:t>Webinar</a:t>
            </a:r>
            <a:r>
              <a:rPr lang="de-DE" dirty="0">
                <a:solidFill>
                  <a:srgbClr val="002060"/>
                </a:solidFill>
              </a:rPr>
              <a:t>  </a:t>
            </a:r>
          </a:p>
        </p:txBody>
      </p:sp>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4"/>
          </p:nvPr>
        </p:nvSpPr>
        <p:spPr/>
        <p:txBody>
          <a:bodyPr/>
          <a:lstStyle/>
          <a:p>
            <a:r>
              <a:rPr lang="de-DE" dirty="0">
                <a:solidFill>
                  <a:schemeClr val="bg1">
                    <a:lumMod val="50000"/>
                  </a:schemeClr>
                </a:solidFill>
              </a:rPr>
              <a:t>27/04/2020</a:t>
            </a:r>
          </a:p>
        </p:txBody>
      </p:sp>
      <p:sp>
        <p:nvSpPr>
          <p:cNvPr id="7" name="Text Placeholder 6">
            <a:extLst>
              <a:ext uri="{FF2B5EF4-FFF2-40B4-BE49-F238E27FC236}">
                <a16:creationId xmlns:a16="http://schemas.microsoft.com/office/drawing/2014/main" id="{12F4459E-28BB-45FE-9CAE-BFC6C9839E36}"/>
              </a:ext>
            </a:extLst>
          </p:cNvPr>
          <p:cNvSpPr>
            <a:spLocks noGrp="1"/>
          </p:cNvSpPr>
          <p:nvPr>
            <p:ph type="body" sz="quarter" idx="12"/>
          </p:nvPr>
        </p:nvSpPr>
        <p:spPr>
          <a:xfrm>
            <a:off x="6560705" y="3742156"/>
            <a:ext cx="5367867" cy="1494861"/>
          </a:xfrm>
        </p:spPr>
        <p:txBody>
          <a:bodyPr/>
          <a:lstStyle/>
          <a:p>
            <a:r>
              <a:rPr lang="en-GB" sz="1200" dirty="0"/>
              <a:t>Ana Luisa Afonso</a:t>
            </a:r>
          </a:p>
          <a:p>
            <a:r>
              <a:rPr lang="en-GB" sz="1200" dirty="0"/>
              <a:t>Paolo Angelo Colombo</a:t>
            </a:r>
          </a:p>
          <a:p>
            <a:r>
              <a:rPr lang="en-GB" sz="1200" dirty="0"/>
              <a:t>Tilemachos </a:t>
            </a:r>
            <a:r>
              <a:rPr lang="en-GB" sz="1200" dirty="0" err="1"/>
              <a:t>Goumperis</a:t>
            </a:r>
            <a:endParaRPr lang="en-GB" sz="1200" dirty="0"/>
          </a:p>
          <a:p>
            <a:r>
              <a:rPr lang="en-GB" sz="1200" dirty="0"/>
              <a:t>Luca </a:t>
            </a:r>
            <a:r>
              <a:rPr lang="en-GB" sz="1200" dirty="0" err="1"/>
              <a:t>Pasinato</a:t>
            </a:r>
            <a:endParaRPr lang="en-GB" sz="1200" dirty="0"/>
          </a:p>
          <a:p>
            <a:r>
              <a:rPr lang="en-GB" sz="1200" dirty="0"/>
              <a:t>Ruth </a:t>
            </a:r>
            <a:r>
              <a:rPr lang="en-GB" sz="1200" dirty="0" err="1"/>
              <a:t>Roldán</a:t>
            </a:r>
            <a:r>
              <a:rPr lang="en-GB" sz="1200" dirty="0"/>
              <a:t> Torres</a:t>
            </a:r>
          </a:p>
        </p:txBody>
      </p:sp>
    </p:spTree>
    <p:extLst>
      <p:ext uri="{BB962C8B-B14F-4D97-AF65-F5344CB8AC3E}">
        <p14:creationId xmlns:p14="http://schemas.microsoft.com/office/powerpoint/2010/main" val="90309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409DFCA-A0E0-4391-9E0F-9581D1062716}"/>
              </a:ext>
            </a:extLst>
          </p:cNvPr>
          <p:cNvSpPr>
            <a:spLocks noGrp="1"/>
          </p:cNvSpPr>
          <p:nvPr>
            <p:ph sz="half" idx="1"/>
          </p:nvPr>
        </p:nvSpPr>
        <p:spPr>
          <a:xfrm>
            <a:off x="1829418" y="1074821"/>
            <a:ext cx="6183124" cy="5646654"/>
          </a:xfrm>
          <a:prstGeom prst="rect">
            <a:avLst/>
          </a:prstGeom>
        </p:spPr>
        <p:txBody>
          <a:bodyPr>
            <a:normAutofit/>
          </a:bodyPr>
          <a:lstStyle/>
          <a:p>
            <a:r>
              <a:rPr lang="en-GB" dirty="0"/>
              <a:t>Is the compound Genotoxic and Carcinogenic?</a:t>
            </a:r>
          </a:p>
          <a:p>
            <a:endParaRPr lang="en-GB" dirty="0"/>
          </a:p>
          <a:p>
            <a:r>
              <a:rPr lang="en-GB" dirty="0"/>
              <a:t>Is there an </a:t>
            </a:r>
            <a:r>
              <a:rPr lang="en-GB" dirty="0" err="1"/>
              <a:t>ARfD</a:t>
            </a:r>
            <a:r>
              <a:rPr lang="en-GB" dirty="0"/>
              <a:t> available?</a:t>
            </a:r>
          </a:p>
          <a:p>
            <a:endParaRPr lang="en-GB" dirty="0"/>
          </a:p>
          <a:p>
            <a:r>
              <a:rPr lang="en-GB" dirty="0"/>
              <a:t>Is there a Chronic HBGV available?</a:t>
            </a:r>
          </a:p>
          <a:p>
            <a:endParaRPr lang="en-GB" dirty="0"/>
          </a:p>
          <a:p>
            <a:r>
              <a:rPr lang="en-GB" dirty="0"/>
              <a:t>Is there a Reference Point available</a:t>
            </a:r>
          </a:p>
          <a:p>
            <a:endParaRPr lang="en-GB" dirty="0"/>
          </a:p>
        </p:txBody>
      </p:sp>
      <p:sp>
        <p:nvSpPr>
          <p:cNvPr id="6" name="Title 5">
            <a:extLst>
              <a:ext uri="{FF2B5EF4-FFF2-40B4-BE49-F238E27FC236}">
                <a16:creationId xmlns:a16="http://schemas.microsoft.com/office/drawing/2014/main" id="{292221B4-5A05-4E2B-8958-8BC2534D6E1F}"/>
              </a:ext>
            </a:extLst>
          </p:cNvPr>
          <p:cNvSpPr>
            <a:spLocks noGrp="1"/>
          </p:cNvSpPr>
          <p:nvPr>
            <p:ph type="title"/>
          </p:nvPr>
        </p:nvSpPr>
        <p:spPr>
          <a:xfrm>
            <a:off x="384000" y="64800"/>
            <a:ext cx="10240200" cy="894050"/>
          </a:xfrm>
          <a:prstGeom prst="rect">
            <a:avLst/>
          </a:prstGeom>
        </p:spPr>
        <p:txBody>
          <a:bodyPr anchor="ctr">
            <a:normAutofit/>
          </a:bodyPr>
          <a:lstStyle/>
          <a:p>
            <a:r>
              <a:rPr lang="en-GB" dirty="0"/>
              <a:t>Methodology - Hazard characterization</a:t>
            </a:r>
          </a:p>
        </p:txBody>
      </p:sp>
      <p:sp>
        <p:nvSpPr>
          <p:cNvPr id="5" name="Slide Number Placeholder 4">
            <a:extLst>
              <a:ext uri="{FF2B5EF4-FFF2-40B4-BE49-F238E27FC236}">
                <a16:creationId xmlns:a16="http://schemas.microsoft.com/office/drawing/2014/main" id="{4E4FBB57-1DEA-4301-98A5-FD398AA35A0D}"/>
              </a:ext>
            </a:extLst>
          </p:cNvPr>
          <p:cNvSpPr>
            <a:spLocks noGrp="1"/>
          </p:cNvSpPr>
          <p:nvPr>
            <p:ph type="sldNum" sz="quarter" idx="10"/>
          </p:nvPr>
        </p:nvSpPr>
        <p:spPr>
          <a:xfrm>
            <a:off x="8610600" y="6356350"/>
            <a:ext cx="2743200" cy="365125"/>
          </a:xfrm>
          <a:prstGeom prst="rect">
            <a:avLst/>
          </a:prstGeom>
        </p:spPr>
        <p:txBody>
          <a:bodyPr anchor="ctr">
            <a:normAutofit lnSpcReduction="10000"/>
          </a:bodyPr>
          <a:lstStyle/>
          <a:p>
            <a:pPr>
              <a:spcAft>
                <a:spcPts val="600"/>
              </a:spcAft>
            </a:pPr>
            <a:fld id="{50458AA6-F4E1-4775-A7C7-7F4BDD9FBD13}" type="slidenum">
              <a:rPr lang="en-GB" smtClean="0"/>
              <a:pPr>
                <a:spcAft>
                  <a:spcPts val="600"/>
                </a:spcAft>
              </a:pPr>
              <a:t>10</a:t>
            </a:fld>
            <a:endParaRPr lang="en-GB"/>
          </a:p>
        </p:txBody>
      </p:sp>
      <p:sp>
        <p:nvSpPr>
          <p:cNvPr id="4" name="Arrow: Down 3">
            <a:extLst>
              <a:ext uri="{FF2B5EF4-FFF2-40B4-BE49-F238E27FC236}">
                <a16:creationId xmlns:a16="http://schemas.microsoft.com/office/drawing/2014/main" id="{EE1B833A-2082-4A02-84EC-75A313701646}"/>
              </a:ext>
            </a:extLst>
          </p:cNvPr>
          <p:cNvSpPr/>
          <p:nvPr/>
        </p:nvSpPr>
        <p:spPr>
          <a:xfrm>
            <a:off x="3920073" y="1878654"/>
            <a:ext cx="1202754" cy="571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300A208-2B0D-4612-A3B9-B7B1E272F043}"/>
              </a:ext>
            </a:extLst>
          </p:cNvPr>
          <p:cNvPicPr>
            <a:picLocks noChangeAspect="1"/>
          </p:cNvPicPr>
          <p:nvPr/>
        </p:nvPicPr>
        <p:blipFill>
          <a:blip r:embed="rId3"/>
          <a:stretch>
            <a:fillRect/>
          </a:stretch>
        </p:blipFill>
        <p:spPr>
          <a:xfrm>
            <a:off x="7190176" y="2213812"/>
            <a:ext cx="4672129" cy="2144890"/>
          </a:xfrm>
          <a:prstGeom prst="rect">
            <a:avLst/>
          </a:prstGeom>
        </p:spPr>
      </p:pic>
      <p:pic>
        <p:nvPicPr>
          <p:cNvPr id="3" name="Picture 2">
            <a:extLst>
              <a:ext uri="{FF2B5EF4-FFF2-40B4-BE49-F238E27FC236}">
                <a16:creationId xmlns:a16="http://schemas.microsoft.com/office/drawing/2014/main" id="{C8358B1F-5839-423D-9E6A-6D6F3B2A182B}"/>
              </a:ext>
            </a:extLst>
          </p:cNvPr>
          <p:cNvPicPr>
            <a:picLocks noChangeAspect="1"/>
          </p:cNvPicPr>
          <p:nvPr/>
        </p:nvPicPr>
        <p:blipFill>
          <a:blip r:embed="rId4"/>
          <a:stretch>
            <a:fillRect/>
          </a:stretch>
        </p:blipFill>
        <p:spPr>
          <a:xfrm>
            <a:off x="3920073" y="2990036"/>
            <a:ext cx="1261981" cy="591363"/>
          </a:xfrm>
          <a:prstGeom prst="rect">
            <a:avLst/>
          </a:prstGeom>
        </p:spPr>
      </p:pic>
      <p:pic>
        <p:nvPicPr>
          <p:cNvPr id="8" name="Picture 7">
            <a:extLst>
              <a:ext uri="{FF2B5EF4-FFF2-40B4-BE49-F238E27FC236}">
                <a16:creationId xmlns:a16="http://schemas.microsoft.com/office/drawing/2014/main" id="{651397BA-D649-4B75-A4D3-53298A8B16AB}"/>
              </a:ext>
            </a:extLst>
          </p:cNvPr>
          <p:cNvPicPr>
            <a:picLocks noChangeAspect="1"/>
          </p:cNvPicPr>
          <p:nvPr/>
        </p:nvPicPr>
        <p:blipFill>
          <a:blip r:embed="rId4"/>
          <a:stretch>
            <a:fillRect/>
          </a:stretch>
        </p:blipFill>
        <p:spPr>
          <a:xfrm>
            <a:off x="3920073" y="5747083"/>
            <a:ext cx="1261981" cy="591363"/>
          </a:xfrm>
          <a:prstGeom prst="rect">
            <a:avLst/>
          </a:prstGeom>
        </p:spPr>
      </p:pic>
      <p:pic>
        <p:nvPicPr>
          <p:cNvPr id="9" name="Picture 8">
            <a:extLst>
              <a:ext uri="{FF2B5EF4-FFF2-40B4-BE49-F238E27FC236}">
                <a16:creationId xmlns:a16="http://schemas.microsoft.com/office/drawing/2014/main" id="{19C1C4A6-F7DD-4270-98D1-67AB0B957A28}"/>
              </a:ext>
            </a:extLst>
          </p:cNvPr>
          <p:cNvPicPr>
            <a:picLocks noChangeAspect="1"/>
          </p:cNvPicPr>
          <p:nvPr/>
        </p:nvPicPr>
        <p:blipFill>
          <a:blip r:embed="rId4"/>
          <a:stretch>
            <a:fillRect/>
          </a:stretch>
        </p:blipFill>
        <p:spPr>
          <a:xfrm>
            <a:off x="3904030" y="4294533"/>
            <a:ext cx="1261981" cy="591363"/>
          </a:xfrm>
          <a:prstGeom prst="rect">
            <a:avLst/>
          </a:prstGeom>
        </p:spPr>
      </p:pic>
      <p:sp>
        <p:nvSpPr>
          <p:cNvPr id="10" name="Hexagon 9">
            <a:extLst>
              <a:ext uri="{FF2B5EF4-FFF2-40B4-BE49-F238E27FC236}">
                <a16:creationId xmlns:a16="http://schemas.microsoft.com/office/drawing/2014/main" id="{46CB14CB-4565-4D55-8D35-15745C185434}"/>
              </a:ext>
            </a:extLst>
          </p:cNvPr>
          <p:cNvSpPr/>
          <p:nvPr/>
        </p:nvSpPr>
        <p:spPr>
          <a:xfrm>
            <a:off x="8021885" y="2646947"/>
            <a:ext cx="945652" cy="770020"/>
          </a:xfrm>
          <a:prstGeom prst="hexagon">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EBC4D47-363E-45E8-BF99-2647228EF141}"/>
              </a:ext>
            </a:extLst>
          </p:cNvPr>
          <p:cNvPicPr>
            <a:picLocks noChangeAspect="1"/>
          </p:cNvPicPr>
          <p:nvPr/>
        </p:nvPicPr>
        <p:blipFill>
          <a:blip r:embed="rId5"/>
          <a:stretch>
            <a:fillRect/>
          </a:stretch>
        </p:blipFill>
        <p:spPr>
          <a:xfrm>
            <a:off x="482156" y="1125775"/>
            <a:ext cx="1044473" cy="952105"/>
          </a:xfrm>
          <a:prstGeom prst="rect">
            <a:avLst/>
          </a:prstGeom>
        </p:spPr>
      </p:pic>
      <p:pic>
        <p:nvPicPr>
          <p:cNvPr id="15" name="Picture 14">
            <a:extLst>
              <a:ext uri="{FF2B5EF4-FFF2-40B4-BE49-F238E27FC236}">
                <a16:creationId xmlns:a16="http://schemas.microsoft.com/office/drawing/2014/main" id="{49EDDB52-CB9D-482F-B7AB-FBB13792F535}"/>
              </a:ext>
            </a:extLst>
          </p:cNvPr>
          <p:cNvPicPr>
            <a:picLocks noChangeAspect="1"/>
          </p:cNvPicPr>
          <p:nvPr/>
        </p:nvPicPr>
        <p:blipFill>
          <a:blip r:embed="rId6"/>
          <a:stretch>
            <a:fillRect/>
          </a:stretch>
        </p:blipFill>
        <p:spPr>
          <a:xfrm>
            <a:off x="504052" y="2449706"/>
            <a:ext cx="1042506" cy="951058"/>
          </a:xfrm>
          <a:prstGeom prst="rect">
            <a:avLst/>
          </a:prstGeom>
        </p:spPr>
      </p:pic>
      <p:pic>
        <p:nvPicPr>
          <p:cNvPr id="16" name="Picture 15">
            <a:extLst>
              <a:ext uri="{FF2B5EF4-FFF2-40B4-BE49-F238E27FC236}">
                <a16:creationId xmlns:a16="http://schemas.microsoft.com/office/drawing/2014/main" id="{BE249558-C3BD-4D35-98B6-08C1027D55F0}"/>
              </a:ext>
            </a:extLst>
          </p:cNvPr>
          <p:cNvPicPr>
            <a:picLocks noChangeAspect="1"/>
          </p:cNvPicPr>
          <p:nvPr/>
        </p:nvPicPr>
        <p:blipFill>
          <a:blip r:embed="rId6"/>
          <a:stretch>
            <a:fillRect/>
          </a:stretch>
        </p:blipFill>
        <p:spPr>
          <a:xfrm>
            <a:off x="505633" y="3581399"/>
            <a:ext cx="1042506" cy="951058"/>
          </a:xfrm>
          <a:prstGeom prst="rect">
            <a:avLst/>
          </a:prstGeom>
        </p:spPr>
      </p:pic>
      <p:pic>
        <p:nvPicPr>
          <p:cNvPr id="17" name="Picture 16">
            <a:extLst>
              <a:ext uri="{FF2B5EF4-FFF2-40B4-BE49-F238E27FC236}">
                <a16:creationId xmlns:a16="http://schemas.microsoft.com/office/drawing/2014/main" id="{6F0F287F-D849-43DE-A625-0737A2F08E64}"/>
              </a:ext>
            </a:extLst>
          </p:cNvPr>
          <p:cNvPicPr>
            <a:picLocks noChangeAspect="1"/>
          </p:cNvPicPr>
          <p:nvPr/>
        </p:nvPicPr>
        <p:blipFill>
          <a:blip r:embed="rId6"/>
          <a:stretch>
            <a:fillRect/>
          </a:stretch>
        </p:blipFill>
        <p:spPr>
          <a:xfrm>
            <a:off x="541545" y="4779645"/>
            <a:ext cx="1042506" cy="951058"/>
          </a:xfrm>
          <a:prstGeom prst="rect">
            <a:avLst/>
          </a:prstGeom>
        </p:spPr>
      </p:pic>
    </p:spTree>
    <p:extLst>
      <p:ext uri="{BB962C8B-B14F-4D97-AF65-F5344CB8AC3E}">
        <p14:creationId xmlns:p14="http://schemas.microsoft.com/office/powerpoint/2010/main" val="18122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1E755C-D05B-441E-8EA0-F36E42BAF30A}"/>
              </a:ext>
            </a:extLst>
          </p:cNvPr>
          <p:cNvPicPr>
            <a:picLocks noChangeAspect="1"/>
          </p:cNvPicPr>
          <p:nvPr/>
        </p:nvPicPr>
        <p:blipFill>
          <a:blip r:embed="rId3"/>
          <a:stretch>
            <a:fillRect/>
          </a:stretch>
        </p:blipFill>
        <p:spPr>
          <a:xfrm>
            <a:off x="384000" y="949583"/>
            <a:ext cx="5567621" cy="5843618"/>
          </a:xfrm>
          <a:prstGeom prst="rect">
            <a:avLst/>
          </a:prstGeom>
          <a:noFill/>
        </p:spPr>
      </p:pic>
      <p:sp>
        <p:nvSpPr>
          <p:cNvPr id="8" name="Text Placeholder 1">
            <a:extLst>
              <a:ext uri="{FF2B5EF4-FFF2-40B4-BE49-F238E27FC236}">
                <a16:creationId xmlns:a16="http://schemas.microsoft.com/office/drawing/2014/main" id="{71342799-CA6F-4C24-A396-099894583E8A}"/>
              </a:ext>
            </a:extLst>
          </p:cNvPr>
          <p:cNvSpPr>
            <a:spLocks noGrp="1"/>
          </p:cNvSpPr>
          <p:nvPr>
            <p:ph sz="half" idx="2"/>
          </p:nvPr>
        </p:nvSpPr>
        <p:spPr>
          <a:xfrm>
            <a:off x="7035800" y="2323450"/>
            <a:ext cx="5156200" cy="1035050"/>
          </a:xfrm>
          <a:prstGeom prst="rect">
            <a:avLst/>
          </a:prstGeom>
        </p:spPr>
        <p:txBody>
          <a:bodyPr>
            <a:normAutofit/>
          </a:bodyPr>
          <a:lstStyle/>
          <a:p>
            <a:pPr marL="0" indent="0">
              <a:buNone/>
            </a:pPr>
            <a:r>
              <a:rPr lang="en-GB" dirty="0"/>
              <a:t>Not genotoxic/ carcinogenic substances</a:t>
            </a:r>
          </a:p>
          <a:p>
            <a:pPr marL="0" indent="0">
              <a:buNone/>
            </a:pPr>
            <a:endParaRPr lang="en-GB" dirty="0"/>
          </a:p>
        </p:txBody>
      </p:sp>
      <p:sp>
        <p:nvSpPr>
          <p:cNvPr id="4" name="Title 3">
            <a:extLst>
              <a:ext uri="{FF2B5EF4-FFF2-40B4-BE49-F238E27FC236}">
                <a16:creationId xmlns:a16="http://schemas.microsoft.com/office/drawing/2014/main" id="{65686E7F-2F1D-4722-95C7-3BC0157C2364}"/>
              </a:ext>
            </a:extLst>
          </p:cNvPr>
          <p:cNvSpPr>
            <a:spLocks noGrp="1"/>
          </p:cNvSpPr>
          <p:nvPr>
            <p:ph type="title"/>
          </p:nvPr>
        </p:nvSpPr>
        <p:spPr>
          <a:xfrm>
            <a:off x="384000" y="64800"/>
            <a:ext cx="10240200" cy="894050"/>
          </a:xfrm>
          <a:prstGeom prst="rect">
            <a:avLst/>
          </a:prstGeom>
        </p:spPr>
        <p:txBody>
          <a:bodyPr anchor="ctr">
            <a:normAutofit/>
          </a:bodyPr>
          <a:lstStyle/>
          <a:p>
            <a:r>
              <a:rPr lang="en-US" dirty="0"/>
              <a:t>Methodology – The decision tree(s)</a:t>
            </a:r>
            <a:endParaRPr lang="en-GB" dirty="0"/>
          </a:p>
        </p:txBody>
      </p:sp>
      <p:sp>
        <p:nvSpPr>
          <p:cNvPr id="5" name="Slide Number Placeholder 4" hidden="1">
            <a:extLst>
              <a:ext uri="{FF2B5EF4-FFF2-40B4-BE49-F238E27FC236}">
                <a16:creationId xmlns:a16="http://schemas.microsoft.com/office/drawing/2014/main" id="{280EFF2E-F085-4D1C-9BD2-186C0435B06A}"/>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0458AA6-F4E1-4775-A7C7-7F4BDD9FBD13}" type="slidenum">
              <a:rPr lang="en-GB" smtClean="0"/>
              <a:pPr>
                <a:spcAft>
                  <a:spcPts val="600"/>
                </a:spcAft>
              </a:pPr>
              <a:t>11</a:t>
            </a:fld>
            <a:endParaRPr lang="en-GB"/>
          </a:p>
        </p:txBody>
      </p:sp>
      <p:pic>
        <p:nvPicPr>
          <p:cNvPr id="3" name="Picture 2">
            <a:extLst>
              <a:ext uri="{FF2B5EF4-FFF2-40B4-BE49-F238E27FC236}">
                <a16:creationId xmlns:a16="http://schemas.microsoft.com/office/drawing/2014/main" id="{CA4A1D37-3592-49DE-B8AB-15F5768274A4}"/>
              </a:ext>
            </a:extLst>
          </p:cNvPr>
          <p:cNvPicPr>
            <a:picLocks noChangeAspect="1"/>
          </p:cNvPicPr>
          <p:nvPr/>
        </p:nvPicPr>
        <p:blipFill>
          <a:blip r:embed="rId4"/>
          <a:stretch>
            <a:fillRect/>
          </a:stretch>
        </p:blipFill>
        <p:spPr>
          <a:xfrm>
            <a:off x="8023684" y="3629123"/>
            <a:ext cx="2176461" cy="1877731"/>
          </a:xfrm>
          <a:prstGeom prst="rect">
            <a:avLst/>
          </a:prstGeom>
        </p:spPr>
      </p:pic>
      <p:pic>
        <p:nvPicPr>
          <p:cNvPr id="10" name="Graphic 9" descr="Rat">
            <a:extLst>
              <a:ext uri="{FF2B5EF4-FFF2-40B4-BE49-F238E27FC236}">
                <a16:creationId xmlns:a16="http://schemas.microsoft.com/office/drawing/2014/main" id="{9D8B791F-2272-4750-9117-B7CEF8FC48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7646" y="3737025"/>
            <a:ext cx="718845" cy="718845"/>
          </a:xfrm>
          <a:prstGeom prst="rect">
            <a:avLst/>
          </a:prstGeom>
        </p:spPr>
      </p:pic>
      <p:pic>
        <p:nvPicPr>
          <p:cNvPr id="11" name="Graphic 10" descr="DNA">
            <a:extLst>
              <a:ext uri="{FF2B5EF4-FFF2-40B4-BE49-F238E27FC236}">
                <a16:creationId xmlns:a16="http://schemas.microsoft.com/office/drawing/2014/main" id="{D2F22002-71EE-4630-9774-ABDA34DB12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32271">
            <a:off x="9190436" y="3980115"/>
            <a:ext cx="718845" cy="718845"/>
          </a:xfrm>
          <a:prstGeom prst="rect">
            <a:avLst/>
          </a:prstGeom>
        </p:spPr>
      </p:pic>
      <p:pic>
        <p:nvPicPr>
          <p:cNvPr id="12" name="Graphic 11" descr="Flask">
            <a:extLst>
              <a:ext uri="{FF2B5EF4-FFF2-40B4-BE49-F238E27FC236}">
                <a16:creationId xmlns:a16="http://schemas.microsoft.com/office/drawing/2014/main" id="{0085E295-21F8-43E3-B44C-7A12BDE7DF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0149" y="4563773"/>
            <a:ext cx="718845" cy="718845"/>
          </a:xfrm>
          <a:prstGeom prst="rect">
            <a:avLst/>
          </a:prstGeom>
        </p:spPr>
      </p:pic>
    </p:spTree>
    <p:extLst>
      <p:ext uri="{BB962C8B-B14F-4D97-AF65-F5344CB8AC3E}">
        <p14:creationId xmlns:p14="http://schemas.microsoft.com/office/powerpoint/2010/main" val="311208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17C954-0B3A-4740-A16C-A730DDB8E44E}"/>
              </a:ext>
            </a:extLst>
          </p:cNvPr>
          <p:cNvSpPr>
            <a:spLocks noGrp="1"/>
          </p:cNvSpPr>
          <p:nvPr>
            <p:ph type="title"/>
          </p:nvPr>
        </p:nvSpPr>
        <p:spPr/>
        <p:txBody>
          <a:bodyPr/>
          <a:lstStyle/>
          <a:p>
            <a:r>
              <a:rPr lang="en-US" dirty="0"/>
              <a:t>Non-genotoxic/carcinogenic substances 1/2</a:t>
            </a:r>
            <a:endParaRPr lang="en-GB" dirty="0"/>
          </a:p>
        </p:txBody>
      </p:sp>
      <p:sp>
        <p:nvSpPr>
          <p:cNvPr id="5" name="Slide Number Placeholder 4">
            <a:extLst>
              <a:ext uri="{FF2B5EF4-FFF2-40B4-BE49-F238E27FC236}">
                <a16:creationId xmlns:a16="http://schemas.microsoft.com/office/drawing/2014/main" id="{7C46FABC-88E0-47D0-9369-D6C8ECAC612F}"/>
              </a:ext>
            </a:extLst>
          </p:cNvPr>
          <p:cNvSpPr>
            <a:spLocks noGrp="1"/>
          </p:cNvSpPr>
          <p:nvPr>
            <p:ph type="sldNum" sz="quarter" idx="10"/>
          </p:nvPr>
        </p:nvSpPr>
        <p:spPr>
          <a:xfrm>
            <a:off x="8824546" y="6338906"/>
            <a:ext cx="2743200" cy="365125"/>
          </a:xfrm>
        </p:spPr>
        <p:txBody>
          <a:bodyPr/>
          <a:lstStyle/>
          <a:p>
            <a:fld id="{50458AA6-F4E1-4775-A7C7-7F4BDD9FBD13}" type="slidenum">
              <a:rPr lang="en-GB" smtClean="0"/>
              <a:t>12</a:t>
            </a:fld>
            <a:endParaRPr lang="en-GB"/>
          </a:p>
        </p:txBody>
      </p:sp>
      <p:grpSp>
        <p:nvGrpSpPr>
          <p:cNvPr id="14" name="Group 13">
            <a:extLst>
              <a:ext uri="{FF2B5EF4-FFF2-40B4-BE49-F238E27FC236}">
                <a16:creationId xmlns:a16="http://schemas.microsoft.com/office/drawing/2014/main" id="{AF26ECD4-C88B-4C04-A8B5-4465615DBA25}"/>
              </a:ext>
            </a:extLst>
          </p:cNvPr>
          <p:cNvGrpSpPr/>
          <p:nvPr/>
        </p:nvGrpSpPr>
        <p:grpSpPr>
          <a:xfrm>
            <a:off x="303437" y="1069546"/>
            <a:ext cx="2807607" cy="4318049"/>
            <a:chOff x="303437" y="1069546"/>
            <a:chExt cx="2807607" cy="4318049"/>
          </a:xfrm>
        </p:grpSpPr>
        <p:cxnSp>
          <p:nvCxnSpPr>
            <p:cNvPr id="18" name="Straight Connector 17">
              <a:extLst>
                <a:ext uri="{FF2B5EF4-FFF2-40B4-BE49-F238E27FC236}">
                  <a16:creationId xmlns:a16="http://schemas.microsoft.com/office/drawing/2014/main" id="{39E89DFF-89CB-48FE-A2FD-CB8A1CE311DA}"/>
                </a:ext>
              </a:extLst>
            </p:cNvPr>
            <p:cNvCxnSpPr>
              <a:cxnSpLocks/>
            </p:cNvCxnSpPr>
            <p:nvPr/>
          </p:nvCxnSpPr>
          <p:spPr>
            <a:xfrm>
              <a:off x="1213339" y="3610280"/>
              <a:ext cx="0" cy="231959"/>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9F9B642E-054A-4554-B51F-BCB936C37BEC}"/>
                </a:ext>
              </a:extLst>
            </p:cNvPr>
            <p:cNvGrpSpPr/>
            <p:nvPr/>
          </p:nvGrpSpPr>
          <p:grpSpPr>
            <a:xfrm>
              <a:off x="303437" y="1069546"/>
              <a:ext cx="2807607" cy="4318049"/>
              <a:chOff x="303437" y="1069546"/>
              <a:chExt cx="2807607" cy="4318049"/>
            </a:xfrm>
          </p:grpSpPr>
          <p:sp>
            <p:nvSpPr>
              <p:cNvPr id="7" name="Rectangle: Rounded Corners 6">
                <a:extLst>
                  <a:ext uri="{FF2B5EF4-FFF2-40B4-BE49-F238E27FC236}">
                    <a16:creationId xmlns:a16="http://schemas.microsoft.com/office/drawing/2014/main" id="{D8B87A2B-7658-4A00-850D-79378D9BC416}"/>
                  </a:ext>
                </a:extLst>
              </p:cNvPr>
              <p:cNvSpPr/>
              <p:nvPr/>
            </p:nvSpPr>
            <p:spPr>
              <a:xfrm>
                <a:off x="303437" y="1069546"/>
                <a:ext cx="2807607" cy="10990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Trigger: analytical result showing potential concern or exceedance of legal limits</a:t>
                </a:r>
                <a:endParaRPr lang="en-GB" sz="1600" dirty="0">
                  <a:solidFill>
                    <a:schemeClr val="tx1"/>
                  </a:solidFill>
                </a:endParaRPr>
              </a:p>
            </p:txBody>
          </p:sp>
          <p:cxnSp>
            <p:nvCxnSpPr>
              <p:cNvPr id="9" name="Straight Arrow Connector 8">
                <a:extLst>
                  <a:ext uri="{FF2B5EF4-FFF2-40B4-BE49-F238E27FC236}">
                    <a16:creationId xmlns:a16="http://schemas.microsoft.com/office/drawing/2014/main" id="{640BB4F2-0030-45A2-9F64-71E763192F1F}"/>
                  </a:ext>
                </a:extLst>
              </p:cNvPr>
              <p:cNvCxnSpPr>
                <a:cxnSpLocks/>
                <a:stCxn id="7" idx="2"/>
              </p:cNvCxnSpPr>
              <p:nvPr/>
            </p:nvCxnSpPr>
            <p:spPr>
              <a:xfrm>
                <a:off x="1707241" y="2168585"/>
                <a:ext cx="0" cy="342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Rounded Corners 10">
                <a:extLst>
                  <a:ext uri="{FF2B5EF4-FFF2-40B4-BE49-F238E27FC236}">
                    <a16:creationId xmlns:a16="http://schemas.microsoft.com/office/drawing/2014/main" id="{39582F47-6A1F-46E0-8726-96D639BB3768}"/>
                  </a:ext>
                </a:extLst>
              </p:cNvPr>
              <p:cNvSpPr/>
              <p:nvPr/>
            </p:nvSpPr>
            <p:spPr>
              <a:xfrm>
                <a:off x="346660" y="2502448"/>
                <a:ext cx="2646481" cy="1099039"/>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0. Is the compound genotoxic and carcinogenic?</a:t>
                </a:r>
                <a:endParaRPr lang="en-GB" sz="1600" dirty="0">
                  <a:solidFill>
                    <a:schemeClr val="tx1"/>
                  </a:solidFill>
                </a:endParaRPr>
              </a:p>
            </p:txBody>
          </p:sp>
          <p:cxnSp>
            <p:nvCxnSpPr>
              <p:cNvPr id="20" name="Straight Arrow Connector 19">
                <a:extLst>
                  <a:ext uri="{FF2B5EF4-FFF2-40B4-BE49-F238E27FC236}">
                    <a16:creationId xmlns:a16="http://schemas.microsoft.com/office/drawing/2014/main" id="{93316BEB-A7CE-4743-86E1-8EEDB6830EE8}"/>
                  </a:ext>
                </a:extLst>
              </p:cNvPr>
              <p:cNvCxnSpPr>
                <a:cxnSpLocks/>
              </p:cNvCxnSpPr>
              <p:nvPr/>
            </p:nvCxnSpPr>
            <p:spPr>
              <a:xfrm>
                <a:off x="1222132" y="4273061"/>
                <a:ext cx="0" cy="342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B02FFB5A-D05F-4489-BC32-0A7F8916DEE2}"/>
                  </a:ext>
                </a:extLst>
              </p:cNvPr>
              <p:cNvSpPr/>
              <p:nvPr/>
            </p:nvSpPr>
            <p:spPr>
              <a:xfrm>
                <a:off x="883630" y="3842239"/>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29" name="Rectangle: Rounded Corners 28">
                <a:extLst>
                  <a:ext uri="{FF2B5EF4-FFF2-40B4-BE49-F238E27FC236}">
                    <a16:creationId xmlns:a16="http://schemas.microsoft.com/office/drawing/2014/main" id="{24643782-7803-4B63-96A1-BFF7FBE96118}"/>
                  </a:ext>
                </a:extLst>
              </p:cNvPr>
              <p:cNvSpPr/>
              <p:nvPr/>
            </p:nvSpPr>
            <p:spPr>
              <a:xfrm>
                <a:off x="303437" y="4615962"/>
                <a:ext cx="2646478" cy="771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See following slide; questions 1G-3G</a:t>
                </a:r>
                <a:endParaRPr lang="en-GB" sz="1600" dirty="0">
                  <a:solidFill>
                    <a:schemeClr val="tx1"/>
                  </a:solidFill>
                </a:endParaRPr>
              </a:p>
            </p:txBody>
          </p:sp>
        </p:grpSp>
      </p:grpSp>
      <p:grpSp>
        <p:nvGrpSpPr>
          <p:cNvPr id="6" name="Group 5">
            <a:extLst>
              <a:ext uri="{FF2B5EF4-FFF2-40B4-BE49-F238E27FC236}">
                <a16:creationId xmlns:a16="http://schemas.microsoft.com/office/drawing/2014/main" id="{E256E57D-31DC-4437-BB13-5D18AAD2495C}"/>
              </a:ext>
            </a:extLst>
          </p:cNvPr>
          <p:cNvGrpSpPr/>
          <p:nvPr/>
        </p:nvGrpSpPr>
        <p:grpSpPr>
          <a:xfrm>
            <a:off x="3632343" y="1149104"/>
            <a:ext cx="4597248" cy="3459592"/>
            <a:chOff x="3632343" y="1149104"/>
            <a:chExt cx="4597248" cy="3459592"/>
          </a:xfrm>
        </p:grpSpPr>
        <p:sp>
          <p:nvSpPr>
            <p:cNvPr id="36" name="Rectangle 35">
              <a:extLst>
                <a:ext uri="{FF2B5EF4-FFF2-40B4-BE49-F238E27FC236}">
                  <a16:creationId xmlns:a16="http://schemas.microsoft.com/office/drawing/2014/main" id="{8D07F26C-2776-4D13-87E2-34681529C81E}"/>
                </a:ext>
              </a:extLst>
            </p:cNvPr>
            <p:cNvSpPr/>
            <p:nvPr/>
          </p:nvSpPr>
          <p:spPr>
            <a:xfrm>
              <a:off x="3632343" y="274240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38" name="Rectangle: Rounded Corners 37">
              <a:extLst>
                <a:ext uri="{FF2B5EF4-FFF2-40B4-BE49-F238E27FC236}">
                  <a16:creationId xmlns:a16="http://schemas.microsoft.com/office/drawing/2014/main" id="{6E1E5DFB-C359-4D7C-B0B8-A006A1C28227}"/>
                </a:ext>
              </a:extLst>
            </p:cNvPr>
            <p:cNvSpPr/>
            <p:nvPr/>
          </p:nvSpPr>
          <p:spPr>
            <a:xfrm>
              <a:off x="4967655" y="1149104"/>
              <a:ext cx="3261936" cy="894051"/>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Is there a TDI, TWI, TMI or other chronic HBGV available?</a:t>
              </a:r>
              <a:endParaRPr lang="en-GB" sz="1600" dirty="0">
                <a:solidFill>
                  <a:schemeClr val="tx1"/>
                </a:solidFill>
              </a:endParaRPr>
            </a:p>
          </p:txBody>
        </p:sp>
        <p:sp>
          <p:nvSpPr>
            <p:cNvPr id="42" name="Rectangle 41">
              <a:extLst>
                <a:ext uri="{FF2B5EF4-FFF2-40B4-BE49-F238E27FC236}">
                  <a16:creationId xmlns:a16="http://schemas.microsoft.com/office/drawing/2014/main" id="{5EECF9D9-6EC0-4B86-9BBA-354B7EA8EFF0}"/>
                </a:ext>
              </a:extLst>
            </p:cNvPr>
            <p:cNvSpPr/>
            <p:nvPr/>
          </p:nvSpPr>
          <p:spPr>
            <a:xfrm>
              <a:off x="7413390" y="2354995"/>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cxnSp>
          <p:nvCxnSpPr>
            <p:cNvPr id="49" name="Straight Connector 48">
              <a:extLst>
                <a:ext uri="{FF2B5EF4-FFF2-40B4-BE49-F238E27FC236}">
                  <a16:creationId xmlns:a16="http://schemas.microsoft.com/office/drawing/2014/main" id="{58B99300-0977-4D01-A94B-BE3604907A7D}"/>
                </a:ext>
              </a:extLst>
            </p:cNvPr>
            <p:cNvCxnSpPr>
              <a:cxnSpLocks/>
            </p:cNvCxnSpPr>
            <p:nvPr/>
          </p:nvCxnSpPr>
          <p:spPr>
            <a:xfrm>
              <a:off x="3962052" y="3161703"/>
              <a:ext cx="0" cy="355220"/>
            </a:xfrm>
            <a:prstGeom prst="line">
              <a:avLst/>
            </a:prstGeom>
          </p:spPr>
          <p:style>
            <a:lnRef idx="3">
              <a:schemeClr val="dk1"/>
            </a:lnRef>
            <a:fillRef idx="0">
              <a:schemeClr val="dk1"/>
            </a:fillRef>
            <a:effectRef idx="2">
              <a:schemeClr val="dk1"/>
            </a:effectRef>
            <a:fontRef idx="minor">
              <a:schemeClr val="tx1"/>
            </a:fontRef>
          </p:style>
        </p:cxnSp>
        <p:cxnSp>
          <p:nvCxnSpPr>
            <p:cNvPr id="52" name="Connector: Elbow 51">
              <a:extLst>
                <a:ext uri="{FF2B5EF4-FFF2-40B4-BE49-F238E27FC236}">
                  <a16:creationId xmlns:a16="http://schemas.microsoft.com/office/drawing/2014/main" id="{BC39E2A0-FADF-4676-903C-39C62768AF19}"/>
                </a:ext>
              </a:extLst>
            </p:cNvPr>
            <p:cNvCxnSpPr>
              <a:stCxn id="36" idx="0"/>
              <a:endCxn id="38" idx="1"/>
            </p:cNvCxnSpPr>
            <p:nvPr/>
          </p:nvCxnSpPr>
          <p:spPr>
            <a:xfrm rot="5400000" flipH="1" flipV="1">
              <a:off x="3891715" y="1666468"/>
              <a:ext cx="1146277" cy="100560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3F09AA1F-8AED-44E9-993F-E3BD7F8EFBF3}"/>
                </a:ext>
              </a:extLst>
            </p:cNvPr>
            <p:cNvCxnSpPr>
              <a:cxnSpLocks/>
            </p:cNvCxnSpPr>
            <p:nvPr/>
          </p:nvCxnSpPr>
          <p:spPr>
            <a:xfrm>
              <a:off x="7751215" y="2043155"/>
              <a:ext cx="0" cy="31184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03BDC841-D21A-4FD8-9EA1-E299E7C53432}"/>
                </a:ext>
              </a:extLst>
            </p:cNvPr>
            <p:cNvCxnSpPr>
              <a:cxnSpLocks/>
            </p:cNvCxnSpPr>
            <p:nvPr/>
          </p:nvCxnSpPr>
          <p:spPr>
            <a:xfrm>
              <a:off x="7737239" y="2793694"/>
              <a:ext cx="0" cy="1815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0" name="Group 9">
            <a:extLst>
              <a:ext uri="{FF2B5EF4-FFF2-40B4-BE49-F238E27FC236}">
                <a16:creationId xmlns:a16="http://schemas.microsoft.com/office/drawing/2014/main" id="{0FB768B1-3969-49A1-8A24-82B4754CE155}"/>
              </a:ext>
            </a:extLst>
          </p:cNvPr>
          <p:cNvGrpSpPr/>
          <p:nvPr/>
        </p:nvGrpSpPr>
        <p:grpSpPr>
          <a:xfrm>
            <a:off x="8229591" y="1210314"/>
            <a:ext cx="3883270" cy="771633"/>
            <a:chOff x="8229591" y="1210314"/>
            <a:chExt cx="3883270" cy="771633"/>
          </a:xfrm>
        </p:grpSpPr>
        <p:sp>
          <p:nvSpPr>
            <p:cNvPr id="39" name="Rectangle 38">
              <a:extLst>
                <a:ext uri="{FF2B5EF4-FFF2-40B4-BE49-F238E27FC236}">
                  <a16:creationId xmlns:a16="http://schemas.microsoft.com/office/drawing/2014/main" id="{93A84514-1543-4C23-A9B2-449801CEDE07}"/>
                </a:ext>
              </a:extLst>
            </p:cNvPr>
            <p:cNvSpPr/>
            <p:nvPr/>
          </p:nvSpPr>
          <p:spPr>
            <a:xfrm>
              <a:off x="8575776" y="1376393"/>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46" name="Rectangle: Rounded Corners 45">
              <a:extLst>
                <a:ext uri="{FF2B5EF4-FFF2-40B4-BE49-F238E27FC236}">
                  <a16:creationId xmlns:a16="http://schemas.microsoft.com/office/drawing/2014/main" id="{B0BC5D3D-F01B-4914-8F7A-2F8EA88F878F}"/>
                </a:ext>
              </a:extLst>
            </p:cNvPr>
            <p:cNvSpPr/>
            <p:nvPr/>
          </p:nvSpPr>
          <p:spPr>
            <a:xfrm>
              <a:off x="9581379" y="1210314"/>
              <a:ext cx="2531482" cy="771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See following slide; questions 3-7</a:t>
              </a:r>
              <a:endParaRPr lang="en-GB" sz="1600" dirty="0">
                <a:solidFill>
                  <a:schemeClr val="tx1"/>
                </a:solidFill>
              </a:endParaRPr>
            </a:p>
          </p:txBody>
        </p:sp>
        <p:cxnSp>
          <p:nvCxnSpPr>
            <p:cNvPr id="61" name="Straight Arrow Connector 60">
              <a:extLst>
                <a:ext uri="{FF2B5EF4-FFF2-40B4-BE49-F238E27FC236}">
                  <a16:creationId xmlns:a16="http://schemas.microsoft.com/office/drawing/2014/main" id="{8DCF8492-9BF1-400E-9958-778C7B83CCE9}"/>
                </a:ext>
              </a:extLst>
            </p:cNvPr>
            <p:cNvCxnSpPr>
              <a:cxnSpLocks/>
            </p:cNvCxnSpPr>
            <p:nvPr/>
          </p:nvCxnSpPr>
          <p:spPr>
            <a:xfrm flipV="1">
              <a:off x="9235194" y="1596131"/>
              <a:ext cx="346185" cy="4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25B0FB85-3B4E-44D2-9AF2-ED395B0DB90E}"/>
                </a:ext>
              </a:extLst>
            </p:cNvPr>
            <p:cNvCxnSpPr>
              <a:cxnSpLocks/>
              <a:stCxn id="39" idx="1"/>
              <a:endCxn id="38" idx="3"/>
            </p:cNvCxnSpPr>
            <p:nvPr/>
          </p:nvCxnSpPr>
          <p:spPr>
            <a:xfrm flipH="1">
              <a:off x="8229591" y="1591804"/>
              <a:ext cx="346185" cy="4326"/>
            </a:xfrm>
            <a:prstGeom prst="line">
              <a:avLst/>
            </a:prstGeom>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4ED296F2-D7A9-4CC8-B310-75BE153A3642}"/>
              </a:ext>
            </a:extLst>
          </p:cNvPr>
          <p:cNvGrpSpPr/>
          <p:nvPr/>
        </p:nvGrpSpPr>
        <p:grpSpPr>
          <a:xfrm>
            <a:off x="624254" y="3285224"/>
            <a:ext cx="11271739" cy="3253688"/>
            <a:chOff x="624254" y="3285224"/>
            <a:chExt cx="11271739" cy="3253688"/>
          </a:xfrm>
        </p:grpSpPr>
        <p:sp>
          <p:nvSpPr>
            <p:cNvPr id="12" name="Rectangle: Rounded Corners 11">
              <a:extLst>
                <a:ext uri="{FF2B5EF4-FFF2-40B4-BE49-F238E27FC236}">
                  <a16:creationId xmlns:a16="http://schemas.microsoft.com/office/drawing/2014/main" id="{83F0F962-AA3D-414D-AEF6-43EBF3A91217}"/>
                </a:ext>
              </a:extLst>
            </p:cNvPr>
            <p:cNvSpPr/>
            <p:nvPr/>
          </p:nvSpPr>
          <p:spPr>
            <a:xfrm>
              <a:off x="624254" y="5818431"/>
              <a:ext cx="10454054" cy="7204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*depending also on rate of exceedance, food, population category/</a:t>
              </a:r>
              <a:r>
                <a:rPr lang="en-US" sz="1200" dirty="0" err="1">
                  <a:solidFill>
                    <a:schemeClr val="tx1"/>
                  </a:solidFill>
                </a:rPr>
                <a:t>ies</a:t>
              </a:r>
              <a:r>
                <a:rPr lang="en-US" sz="1200" dirty="0">
                  <a:solidFill>
                    <a:schemeClr val="tx1"/>
                  </a:solidFill>
                </a:rPr>
                <a:t> exposed etc. </a:t>
              </a:r>
            </a:p>
            <a:p>
              <a:pPr algn="ctr"/>
              <a:r>
                <a:rPr lang="en-US" sz="1200" dirty="0">
                  <a:solidFill>
                    <a:schemeClr val="tx1"/>
                  </a:solidFill>
                </a:rPr>
                <a:t>Note: draft decision tree for food contaminants and food contact materials</a:t>
              </a:r>
              <a:endParaRPr lang="en-GB" sz="1200" dirty="0">
                <a:solidFill>
                  <a:schemeClr val="tx1"/>
                </a:solidFill>
              </a:endParaRPr>
            </a:p>
          </p:txBody>
        </p:sp>
        <p:grpSp>
          <p:nvGrpSpPr>
            <p:cNvPr id="3" name="Group 2">
              <a:extLst>
                <a:ext uri="{FF2B5EF4-FFF2-40B4-BE49-F238E27FC236}">
                  <a16:creationId xmlns:a16="http://schemas.microsoft.com/office/drawing/2014/main" id="{8F6BA4CF-939E-4A3F-B169-AFAE7BC302FB}"/>
                </a:ext>
              </a:extLst>
            </p:cNvPr>
            <p:cNvGrpSpPr/>
            <p:nvPr/>
          </p:nvGrpSpPr>
          <p:grpSpPr>
            <a:xfrm>
              <a:off x="1881550" y="3285224"/>
              <a:ext cx="10014443" cy="2212639"/>
              <a:chOff x="1881550" y="3285224"/>
              <a:chExt cx="10014443" cy="2212639"/>
            </a:xfrm>
          </p:grpSpPr>
          <p:sp>
            <p:nvSpPr>
              <p:cNvPr id="19" name="Rectangle 18">
                <a:extLst>
                  <a:ext uri="{FF2B5EF4-FFF2-40B4-BE49-F238E27FC236}">
                    <a16:creationId xmlns:a16="http://schemas.microsoft.com/office/drawing/2014/main" id="{3D8B764E-3456-4098-A768-ADE3B852EA43}"/>
                  </a:ext>
                </a:extLst>
              </p:cNvPr>
              <p:cNvSpPr/>
              <p:nvPr/>
            </p:nvSpPr>
            <p:spPr>
              <a:xfrm>
                <a:off x="1881550" y="3842239"/>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24" name="Straight Connector 23">
                <a:extLst>
                  <a:ext uri="{FF2B5EF4-FFF2-40B4-BE49-F238E27FC236}">
                    <a16:creationId xmlns:a16="http://schemas.microsoft.com/office/drawing/2014/main" id="{15ABD087-CB02-4CE8-8C8F-2B83D8C371AC}"/>
                  </a:ext>
                </a:extLst>
              </p:cNvPr>
              <p:cNvCxnSpPr>
                <a:cxnSpLocks/>
              </p:cNvCxnSpPr>
              <p:nvPr/>
            </p:nvCxnSpPr>
            <p:spPr>
              <a:xfrm>
                <a:off x="2244961" y="3610279"/>
                <a:ext cx="0" cy="231959"/>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435AC83D-F22F-45A7-B96F-E2EADEC99CBF}"/>
                  </a:ext>
                </a:extLst>
              </p:cNvPr>
              <p:cNvCxnSpPr>
                <a:cxnSpLocks/>
                <a:stCxn id="19" idx="3"/>
              </p:cNvCxnSpPr>
              <p:nvPr/>
            </p:nvCxnSpPr>
            <p:spPr>
              <a:xfrm>
                <a:off x="2540968" y="4057650"/>
                <a:ext cx="570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Rounded Corners 29">
                <a:extLst>
                  <a:ext uri="{FF2B5EF4-FFF2-40B4-BE49-F238E27FC236}">
                    <a16:creationId xmlns:a16="http://schemas.microsoft.com/office/drawing/2014/main" id="{BD8F29AE-4C6A-418A-9FFE-5F6A1849C8C1}"/>
                  </a:ext>
                </a:extLst>
              </p:cNvPr>
              <p:cNvSpPr/>
              <p:nvPr/>
            </p:nvSpPr>
            <p:spPr>
              <a:xfrm>
                <a:off x="3113591" y="3516923"/>
                <a:ext cx="1696922" cy="1099039"/>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Is there an </a:t>
                </a:r>
                <a:r>
                  <a:rPr lang="en-US" sz="1600" dirty="0" err="1">
                    <a:solidFill>
                      <a:schemeClr val="tx1"/>
                    </a:solidFill>
                  </a:rPr>
                  <a:t>ARfD</a:t>
                </a:r>
                <a:r>
                  <a:rPr lang="en-US" sz="1600" dirty="0">
                    <a:solidFill>
                      <a:schemeClr val="tx1"/>
                    </a:solidFill>
                  </a:rPr>
                  <a:t> available?</a:t>
                </a:r>
                <a:endParaRPr lang="en-GB" sz="1600" dirty="0">
                  <a:solidFill>
                    <a:schemeClr val="tx1"/>
                  </a:solidFill>
                </a:endParaRPr>
              </a:p>
            </p:txBody>
          </p:sp>
          <p:sp>
            <p:nvSpPr>
              <p:cNvPr id="37" name="Rectangle 36">
                <a:extLst>
                  <a:ext uri="{FF2B5EF4-FFF2-40B4-BE49-F238E27FC236}">
                    <a16:creationId xmlns:a16="http://schemas.microsoft.com/office/drawing/2014/main" id="{1B6A4542-694B-4028-8299-F5D52CF02DA3}"/>
                  </a:ext>
                </a:extLst>
              </p:cNvPr>
              <p:cNvSpPr/>
              <p:nvPr/>
            </p:nvSpPr>
            <p:spPr>
              <a:xfrm>
                <a:off x="5005756" y="487047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40" name="Rectangle 39">
                <a:extLst>
                  <a:ext uri="{FF2B5EF4-FFF2-40B4-BE49-F238E27FC236}">
                    <a16:creationId xmlns:a16="http://schemas.microsoft.com/office/drawing/2014/main" id="{EEBCA430-A0D5-437F-95C9-0B3644CEA51B}"/>
                  </a:ext>
                </a:extLst>
              </p:cNvPr>
              <p:cNvSpPr/>
              <p:nvPr/>
            </p:nvSpPr>
            <p:spPr>
              <a:xfrm>
                <a:off x="9041423" y="478416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41" name="Rectangle 40">
                <a:extLst>
                  <a:ext uri="{FF2B5EF4-FFF2-40B4-BE49-F238E27FC236}">
                    <a16:creationId xmlns:a16="http://schemas.microsoft.com/office/drawing/2014/main" id="{A134B53C-886A-4644-8512-961C1FD55412}"/>
                  </a:ext>
                </a:extLst>
              </p:cNvPr>
              <p:cNvSpPr/>
              <p:nvPr/>
            </p:nvSpPr>
            <p:spPr>
              <a:xfrm>
                <a:off x="8998925" y="3451452"/>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43" name="Rectangle: Rounded Corners 42">
                <a:extLst>
                  <a:ext uri="{FF2B5EF4-FFF2-40B4-BE49-F238E27FC236}">
                    <a16:creationId xmlns:a16="http://schemas.microsoft.com/office/drawing/2014/main" id="{73CF3CF1-85C0-48D1-A459-EE1406728D6B}"/>
                  </a:ext>
                </a:extLst>
              </p:cNvPr>
              <p:cNvSpPr/>
              <p:nvPr/>
            </p:nvSpPr>
            <p:spPr>
              <a:xfrm>
                <a:off x="6214182" y="4608696"/>
                <a:ext cx="2514597"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 Exposure assessment</a:t>
                </a:r>
              </a:p>
              <a:p>
                <a:pPr algn="ctr"/>
                <a:r>
                  <a:rPr lang="en-US" sz="1600" dirty="0">
                    <a:solidFill>
                      <a:schemeClr val="tx1"/>
                    </a:solidFill>
                  </a:rPr>
                  <a:t>Is exposure &gt; HBGV</a:t>
                </a:r>
                <a:endParaRPr lang="en-GB" sz="1600" dirty="0">
                  <a:solidFill>
                    <a:schemeClr val="tx1"/>
                  </a:solidFill>
                </a:endParaRPr>
              </a:p>
            </p:txBody>
          </p:sp>
          <p:sp>
            <p:nvSpPr>
              <p:cNvPr id="44" name="Rectangle: Rounded Corners 43">
                <a:extLst>
                  <a:ext uri="{FF2B5EF4-FFF2-40B4-BE49-F238E27FC236}">
                    <a16:creationId xmlns:a16="http://schemas.microsoft.com/office/drawing/2014/main" id="{E9E3D07A-D978-451A-B7DC-3F7B8BA31D72}"/>
                  </a:ext>
                </a:extLst>
              </p:cNvPr>
              <p:cNvSpPr/>
              <p:nvPr/>
            </p:nvSpPr>
            <p:spPr>
              <a:xfrm>
                <a:off x="10130201" y="4647886"/>
                <a:ext cx="1765792" cy="7033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 Risk</a:t>
                </a:r>
                <a:endParaRPr lang="en-GB" sz="1600" dirty="0">
                  <a:solidFill>
                    <a:schemeClr val="tx1"/>
                  </a:solidFill>
                </a:endParaRPr>
              </a:p>
            </p:txBody>
          </p:sp>
          <p:sp>
            <p:nvSpPr>
              <p:cNvPr id="45" name="Rectangle: Rounded Corners 44">
                <a:extLst>
                  <a:ext uri="{FF2B5EF4-FFF2-40B4-BE49-F238E27FC236}">
                    <a16:creationId xmlns:a16="http://schemas.microsoft.com/office/drawing/2014/main" id="{139B7403-5344-46E1-8FBE-8F171B79E4EB}"/>
                  </a:ext>
                </a:extLst>
              </p:cNvPr>
              <p:cNvSpPr/>
              <p:nvPr/>
            </p:nvSpPr>
            <p:spPr>
              <a:xfrm>
                <a:off x="10130200" y="3285224"/>
                <a:ext cx="1765792" cy="771633"/>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Risk / Potential risk*</a:t>
                </a:r>
                <a:endParaRPr lang="en-GB" sz="1600" dirty="0">
                  <a:solidFill>
                    <a:schemeClr val="tx1"/>
                  </a:solidFill>
                </a:endParaRPr>
              </a:p>
            </p:txBody>
          </p:sp>
          <p:cxnSp>
            <p:nvCxnSpPr>
              <p:cNvPr id="53" name="Connector: Elbow 52">
                <a:extLst>
                  <a:ext uri="{FF2B5EF4-FFF2-40B4-BE49-F238E27FC236}">
                    <a16:creationId xmlns:a16="http://schemas.microsoft.com/office/drawing/2014/main" id="{5DACDC07-2EB6-4AFE-95E7-C0DF74667AC8}"/>
                  </a:ext>
                </a:extLst>
              </p:cNvPr>
              <p:cNvCxnSpPr>
                <a:cxnSpLocks/>
                <a:stCxn id="30" idx="2"/>
                <a:endCxn id="37" idx="1"/>
              </p:cNvCxnSpPr>
              <p:nvPr/>
            </p:nvCxnSpPr>
            <p:spPr>
              <a:xfrm rot="16200000" flipH="1">
                <a:off x="4248941" y="4329073"/>
                <a:ext cx="469926" cy="1043704"/>
              </a:xfrm>
              <a:prstGeom prst="bentConnector2">
                <a:avLst/>
              </a:prstGeom>
            </p:spPr>
            <p:style>
              <a:lnRef idx="3">
                <a:schemeClr val="dk1"/>
              </a:lnRef>
              <a:fillRef idx="0">
                <a:schemeClr val="dk1"/>
              </a:fillRef>
              <a:effectRef idx="2">
                <a:schemeClr val="dk1"/>
              </a:effectRef>
              <a:fontRef idx="minor">
                <a:schemeClr val="tx1"/>
              </a:fontRef>
            </p:style>
          </p:cxnSp>
          <p:cxnSp>
            <p:nvCxnSpPr>
              <p:cNvPr id="56" name="Straight Arrow Connector 55">
                <a:extLst>
                  <a:ext uri="{FF2B5EF4-FFF2-40B4-BE49-F238E27FC236}">
                    <a16:creationId xmlns:a16="http://schemas.microsoft.com/office/drawing/2014/main" id="{33DFB5C3-AE49-453F-9EF1-58CB2C3E68D5}"/>
                  </a:ext>
                </a:extLst>
              </p:cNvPr>
              <p:cNvCxnSpPr>
                <a:cxnSpLocks/>
              </p:cNvCxnSpPr>
              <p:nvPr/>
            </p:nvCxnSpPr>
            <p:spPr>
              <a:xfrm>
                <a:off x="5665174" y="5085888"/>
                <a:ext cx="570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C570985D-3463-4097-806A-FC3B38266633}"/>
                  </a:ext>
                </a:extLst>
              </p:cNvPr>
              <p:cNvCxnSpPr>
                <a:cxnSpLocks/>
              </p:cNvCxnSpPr>
              <p:nvPr/>
            </p:nvCxnSpPr>
            <p:spPr>
              <a:xfrm flipH="1">
                <a:off x="8712009" y="4999578"/>
                <a:ext cx="346185" cy="4326"/>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E5057806-FE04-457D-95B4-4D8A21909616}"/>
                  </a:ext>
                </a:extLst>
              </p:cNvPr>
              <p:cNvCxnSpPr>
                <a:cxnSpLocks/>
                <a:endCxn id="44" idx="1"/>
              </p:cNvCxnSpPr>
              <p:nvPr/>
            </p:nvCxnSpPr>
            <p:spPr>
              <a:xfrm>
                <a:off x="9690807" y="4999578"/>
                <a:ext cx="4393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 name="Straight Arrow Connector 71">
                <a:extLst>
                  <a:ext uri="{FF2B5EF4-FFF2-40B4-BE49-F238E27FC236}">
                    <a16:creationId xmlns:a16="http://schemas.microsoft.com/office/drawing/2014/main" id="{C8230258-C571-4A5D-86F4-3480BD5D606E}"/>
                  </a:ext>
                </a:extLst>
              </p:cNvPr>
              <p:cNvCxnSpPr>
                <a:cxnSpLocks/>
                <a:endCxn id="45" idx="1"/>
              </p:cNvCxnSpPr>
              <p:nvPr/>
            </p:nvCxnSpPr>
            <p:spPr>
              <a:xfrm flipV="1">
                <a:off x="9636596" y="3671041"/>
                <a:ext cx="493604" cy="1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Connector: Elbow 74">
                <a:extLst>
                  <a:ext uri="{FF2B5EF4-FFF2-40B4-BE49-F238E27FC236}">
                    <a16:creationId xmlns:a16="http://schemas.microsoft.com/office/drawing/2014/main" id="{2EB33165-36B3-442E-A336-99084A3D8A5F}"/>
                  </a:ext>
                </a:extLst>
              </p:cNvPr>
              <p:cNvCxnSpPr>
                <a:cxnSpLocks/>
              </p:cNvCxnSpPr>
              <p:nvPr/>
            </p:nvCxnSpPr>
            <p:spPr>
              <a:xfrm rot="5400000" flipH="1" flipV="1">
                <a:off x="8166260" y="3770172"/>
                <a:ext cx="905533" cy="755762"/>
              </a:xfrm>
              <a:prstGeom prst="bentConnector3">
                <a:avLst>
                  <a:gd name="adj1" fmla="val 100490"/>
                </a:avLst>
              </a:prstGeom>
            </p:spPr>
            <p:style>
              <a:lnRef idx="3">
                <a:schemeClr val="dk1"/>
              </a:lnRef>
              <a:fillRef idx="0">
                <a:schemeClr val="dk1"/>
              </a:fillRef>
              <a:effectRef idx="2">
                <a:schemeClr val="dk1"/>
              </a:effectRef>
              <a:fontRef idx="minor">
                <a:schemeClr val="tx1"/>
              </a:fontRef>
            </p:style>
          </p:cxnSp>
        </p:grpSp>
      </p:grpSp>
      <p:grpSp>
        <p:nvGrpSpPr>
          <p:cNvPr id="8" name="Group 7">
            <a:extLst>
              <a:ext uri="{FF2B5EF4-FFF2-40B4-BE49-F238E27FC236}">
                <a16:creationId xmlns:a16="http://schemas.microsoft.com/office/drawing/2014/main" id="{D9084EBF-256A-4C2D-B55E-20D420C4CBF6}"/>
              </a:ext>
            </a:extLst>
          </p:cNvPr>
          <p:cNvGrpSpPr/>
          <p:nvPr/>
        </p:nvGrpSpPr>
        <p:grpSpPr>
          <a:xfrm>
            <a:off x="5020884" y="2043155"/>
            <a:ext cx="1873488" cy="2827322"/>
            <a:chOff x="5020884" y="2043155"/>
            <a:chExt cx="1873488" cy="2827322"/>
          </a:xfrm>
        </p:grpSpPr>
        <p:sp>
          <p:nvSpPr>
            <p:cNvPr id="47" name="Rectangle 46">
              <a:extLst>
                <a:ext uri="{FF2B5EF4-FFF2-40B4-BE49-F238E27FC236}">
                  <a16:creationId xmlns:a16="http://schemas.microsoft.com/office/drawing/2014/main" id="{7AB52B51-C70E-4537-B336-4DA34BFB9B15}"/>
                </a:ext>
              </a:extLst>
            </p:cNvPr>
            <p:cNvSpPr/>
            <p:nvPr/>
          </p:nvSpPr>
          <p:spPr>
            <a:xfrm>
              <a:off x="5020884" y="2507156"/>
              <a:ext cx="1873488" cy="1282821"/>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tx1"/>
                  </a:solidFill>
                </a:rPr>
                <a:t>If chronic exposure should be considered as well</a:t>
              </a:r>
              <a:endParaRPr lang="en-GB" sz="1600" dirty="0">
                <a:solidFill>
                  <a:schemeClr val="tx1"/>
                </a:solidFill>
              </a:endParaRPr>
            </a:p>
          </p:txBody>
        </p:sp>
        <p:cxnSp>
          <p:nvCxnSpPr>
            <p:cNvPr id="78" name="Straight Connector 77">
              <a:extLst>
                <a:ext uri="{FF2B5EF4-FFF2-40B4-BE49-F238E27FC236}">
                  <a16:creationId xmlns:a16="http://schemas.microsoft.com/office/drawing/2014/main" id="{C7B1E2AF-83F2-4091-923D-4BC55BF4A958}"/>
                </a:ext>
              </a:extLst>
            </p:cNvPr>
            <p:cNvCxnSpPr>
              <a:cxnSpLocks/>
              <a:stCxn id="37" idx="0"/>
            </p:cNvCxnSpPr>
            <p:nvPr/>
          </p:nvCxnSpPr>
          <p:spPr>
            <a:xfrm flipV="1">
              <a:off x="5335465" y="3789977"/>
              <a:ext cx="7410" cy="1080500"/>
            </a:xfrm>
            <a:prstGeom prst="line">
              <a:avLst/>
            </a:prstGeom>
            <a:ln>
              <a:prstDash val="lgDashDotDot"/>
              <a:tailEnd type="triangle"/>
            </a:ln>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36117934-3356-4354-8A40-8DD29D362E1E}"/>
                </a:ext>
              </a:extLst>
            </p:cNvPr>
            <p:cNvCxnSpPr>
              <a:cxnSpLocks/>
            </p:cNvCxnSpPr>
            <p:nvPr/>
          </p:nvCxnSpPr>
          <p:spPr>
            <a:xfrm flipV="1">
              <a:off x="5362149" y="2043155"/>
              <a:ext cx="0" cy="459293"/>
            </a:xfrm>
            <a:prstGeom prst="line">
              <a:avLst/>
            </a:prstGeom>
            <a:ln>
              <a:prstDash val="lgDashDotDot"/>
              <a:tailEnd type="triangle"/>
            </a:ln>
          </p:spPr>
          <p:style>
            <a:lnRef idx="3">
              <a:schemeClr val="dk1"/>
            </a:lnRef>
            <a:fillRef idx="0">
              <a:schemeClr val="dk1"/>
            </a:fillRef>
            <a:effectRef idx="2">
              <a:schemeClr val="dk1"/>
            </a:effectRef>
            <a:fontRef idx="minor">
              <a:schemeClr val="tx1"/>
            </a:fontRef>
          </p:style>
        </p:cxnSp>
      </p:grpSp>
      <p:sp>
        <p:nvSpPr>
          <p:cNvPr id="15" name="Oval 14">
            <a:extLst>
              <a:ext uri="{FF2B5EF4-FFF2-40B4-BE49-F238E27FC236}">
                <a16:creationId xmlns:a16="http://schemas.microsoft.com/office/drawing/2014/main" id="{26C04736-2716-45D1-8D21-1A00010B28B4}"/>
              </a:ext>
            </a:extLst>
          </p:cNvPr>
          <p:cNvSpPr/>
          <p:nvPr/>
        </p:nvSpPr>
        <p:spPr>
          <a:xfrm>
            <a:off x="3063269" y="3610280"/>
            <a:ext cx="1747243" cy="96448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76DD5622-405F-44F4-BDA7-4C34F215B568}"/>
              </a:ext>
            </a:extLst>
          </p:cNvPr>
          <p:cNvPicPr>
            <a:picLocks noChangeAspect="1"/>
          </p:cNvPicPr>
          <p:nvPr/>
        </p:nvPicPr>
        <p:blipFill>
          <a:blip r:embed="rId3"/>
          <a:stretch>
            <a:fillRect/>
          </a:stretch>
        </p:blipFill>
        <p:spPr>
          <a:xfrm>
            <a:off x="6170927" y="4557023"/>
            <a:ext cx="2436209" cy="993734"/>
          </a:xfrm>
          <a:prstGeom prst="rect">
            <a:avLst/>
          </a:prstGeom>
        </p:spPr>
      </p:pic>
      <p:pic>
        <p:nvPicPr>
          <p:cNvPr id="17" name="Picture 16">
            <a:extLst>
              <a:ext uri="{FF2B5EF4-FFF2-40B4-BE49-F238E27FC236}">
                <a16:creationId xmlns:a16="http://schemas.microsoft.com/office/drawing/2014/main" id="{CA11FA50-A6ED-41BD-A2A4-530578FFA8F7}"/>
              </a:ext>
            </a:extLst>
          </p:cNvPr>
          <p:cNvPicPr>
            <a:picLocks noChangeAspect="1"/>
          </p:cNvPicPr>
          <p:nvPr/>
        </p:nvPicPr>
        <p:blipFill>
          <a:blip r:embed="rId3"/>
          <a:stretch>
            <a:fillRect/>
          </a:stretch>
        </p:blipFill>
        <p:spPr>
          <a:xfrm>
            <a:off x="5301208" y="1053682"/>
            <a:ext cx="2771599" cy="993734"/>
          </a:xfrm>
          <a:prstGeom prst="rect">
            <a:avLst/>
          </a:prstGeom>
        </p:spPr>
      </p:pic>
      <p:sp>
        <p:nvSpPr>
          <p:cNvPr id="21" name="Rectangle 20">
            <a:extLst>
              <a:ext uri="{FF2B5EF4-FFF2-40B4-BE49-F238E27FC236}">
                <a16:creationId xmlns:a16="http://schemas.microsoft.com/office/drawing/2014/main" id="{C7C3E71A-6BEB-45B8-B100-C0028B409D81}"/>
              </a:ext>
            </a:extLst>
          </p:cNvPr>
          <p:cNvSpPr/>
          <p:nvPr/>
        </p:nvSpPr>
        <p:spPr>
          <a:xfrm>
            <a:off x="10013485" y="2960176"/>
            <a:ext cx="1979560" cy="2858255"/>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80D2C299-F422-4CA2-9654-8263E50E6127}"/>
              </a:ext>
            </a:extLst>
          </p:cNvPr>
          <p:cNvSpPr/>
          <p:nvPr/>
        </p:nvSpPr>
        <p:spPr>
          <a:xfrm rot="19043207" flipH="1">
            <a:off x="2915917" y="1860764"/>
            <a:ext cx="868630" cy="6383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39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FCCBC-2E3B-49CE-B834-2EF2220A71D1}"/>
              </a:ext>
            </a:extLst>
          </p:cNvPr>
          <p:cNvSpPr>
            <a:spLocks noGrp="1"/>
          </p:cNvSpPr>
          <p:nvPr>
            <p:ph type="title"/>
          </p:nvPr>
        </p:nvSpPr>
        <p:spPr/>
        <p:txBody>
          <a:bodyPr/>
          <a:lstStyle/>
          <a:p>
            <a:r>
              <a:rPr lang="en-US" dirty="0"/>
              <a:t>Non-genotoxic/carcinogenic substances 2/2</a:t>
            </a:r>
            <a:endParaRPr lang="en-GB" dirty="0"/>
          </a:p>
        </p:txBody>
      </p:sp>
      <p:sp>
        <p:nvSpPr>
          <p:cNvPr id="5" name="Slide Number Placeholder 4">
            <a:extLst>
              <a:ext uri="{FF2B5EF4-FFF2-40B4-BE49-F238E27FC236}">
                <a16:creationId xmlns:a16="http://schemas.microsoft.com/office/drawing/2014/main" id="{952694F2-F97F-468F-9918-5021F9CB6456}"/>
              </a:ext>
            </a:extLst>
          </p:cNvPr>
          <p:cNvSpPr>
            <a:spLocks noGrp="1"/>
          </p:cNvSpPr>
          <p:nvPr>
            <p:ph type="sldNum" sz="quarter" idx="10"/>
          </p:nvPr>
        </p:nvSpPr>
        <p:spPr>
          <a:xfrm>
            <a:off x="8992343" y="6356350"/>
            <a:ext cx="2743200" cy="365125"/>
          </a:xfrm>
        </p:spPr>
        <p:txBody>
          <a:bodyPr/>
          <a:lstStyle/>
          <a:p>
            <a:fld id="{50458AA6-F4E1-4775-A7C7-7F4BDD9FBD13}" type="slidenum">
              <a:rPr lang="en-GB" smtClean="0"/>
              <a:t>13</a:t>
            </a:fld>
            <a:endParaRPr lang="en-GB"/>
          </a:p>
        </p:txBody>
      </p:sp>
      <p:grpSp>
        <p:nvGrpSpPr>
          <p:cNvPr id="2" name="Group 1">
            <a:extLst>
              <a:ext uri="{FF2B5EF4-FFF2-40B4-BE49-F238E27FC236}">
                <a16:creationId xmlns:a16="http://schemas.microsoft.com/office/drawing/2014/main" id="{D6D42D13-7612-4CFC-B4B6-7D9C3A011241}"/>
              </a:ext>
            </a:extLst>
          </p:cNvPr>
          <p:cNvGrpSpPr/>
          <p:nvPr/>
        </p:nvGrpSpPr>
        <p:grpSpPr>
          <a:xfrm>
            <a:off x="7158976" y="1202785"/>
            <a:ext cx="4518673" cy="4634361"/>
            <a:chOff x="7158976" y="1202785"/>
            <a:chExt cx="4518673" cy="4634361"/>
          </a:xfrm>
        </p:grpSpPr>
        <p:sp>
          <p:nvSpPr>
            <p:cNvPr id="7" name="Rectangle 6">
              <a:extLst>
                <a:ext uri="{FF2B5EF4-FFF2-40B4-BE49-F238E27FC236}">
                  <a16:creationId xmlns:a16="http://schemas.microsoft.com/office/drawing/2014/main" id="{E6A13A9C-2E02-4C0F-94DF-6F7B2D51D6BF}"/>
                </a:ext>
              </a:extLst>
            </p:cNvPr>
            <p:cNvSpPr/>
            <p:nvPr/>
          </p:nvSpPr>
          <p:spPr>
            <a:xfrm>
              <a:off x="10418890" y="2384094"/>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12" name="Straight Connector 11">
              <a:extLst>
                <a:ext uri="{FF2B5EF4-FFF2-40B4-BE49-F238E27FC236}">
                  <a16:creationId xmlns:a16="http://schemas.microsoft.com/office/drawing/2014/main" id="{D4F353DD-EDD0-4482-BDC2-72E86FCF51EB}"/>
                </a:ext>
              </a:extLst>
            </p:cNvPr>
            <p:cNvCxnSpPr>
              <a:cxnSpLocks/>
            </p:cNvCxnSpPr>
            <p:nvPr/>
          </p:nvCxnSpPr>
          <p:spPr>
            <a:xfrm>
              <a:off x="10746064" y="2091952"/>
              <a:ext cx="0" cy="31184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C972705-A83D-42F5-9C90-F954F6C7B84F}"/>
                </a:ext>
              </a:extLst>
            </p:cNvPr>
            <p:cNvCxnSpPr>
              <a:cxnSpLocks/>
            </p:cNvCxnSpPr>
            <p:nvPr/>
          </p:nvCxnSpPr>
          <p:spPr>
            <a:xfrm>
              <a:off x="10749873" y="2815888"/>
              <a:ext cx="0" cy="23178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C38DCC8B-44C1-4493-85A6-24BB4EE8F5A3}"/>
                </a:ext>
              </a:extLst>
            </p:cNvPr>
            <p:cNvSpPr/>
            <p:nvPr/>
          </p:nvSpPr>
          <p:spPr>
            <a:xfrm>
              <a:off x="7504803" y="1427632"/>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23" name="Straight Arrow Connector 22">
              <a:extLst>
                <a:ext uri="{FF2B5EF4-FFF2-40B4-BE49-F238E27FC236}">
                  <a16:creationId xmlns:a16="http://schemas.microsoft.com/office/drawing/2014/main" id="{86A3AE93-66F3-47F1-B01A-75B444141837}"/>
                </a:ext>
              </a:extLst>
            </p:cNvPr>
            <p:cNvCxnSpPr>
              <a:cxnSpLocks/>
            </p:cNvCxnSpPr>
            <p:nvPr/>
          </p:nvCxnSpPr>
          <p:spPr>
            <a:xfrm flipV="1">
              <a:off x="8164221" y="1649987"/>
              <a:ext cx="346185" cy="4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884A00A3-1F25-4B54-9F2B-7E25A52EDEBD}"/>
                </a:ext>
              </a:extLst>
            </p:cNvPr>
            <p:cNvCxnSpPr>
              <a:cxnSpLocks/>
              <a:stCxn id="22" idx="1"/>
            </p:cNvCxnSpPr>
            <p:nvPr/>
          </p:nvCxnSpPr>
          <p:spPr>
            <a:xfrm flipH="1">
              <a:off x="7158976" y="1643043"/>
              <a:ext cx="345827" cy="5368"/>
            </a:xfrm>
            <a:prstGeom prst="line">
              <a:avLst/>
            </a:prstGeom>
          </p:spPr>
          <p:style>
            <a:lnRef idx="3">
              <a:schemeClr val="dk1"/>
            </a:lnRef>
            <a:fillRef idx="0">
              <a:schemeClr val="dk1"/>
            </a:fillRef>
            <a:effectRef idx="2">
              <a:schemeClr val="dk1"/>
            </a:effectRef>
            <a:fontRef idx="minor">
              <a:schemeClr val="tx1"/>
            </a:fontRef>
          </p:style>
        </p:cxnSp>
        <p:sp>
          <p:nvSpPr>
            <p:cNvPr id="25" name="Rectangle: Rounded Corners 24">
              <a:extLst>
                <a:ext uri="{FF2B5EF4-FFF2-40B4-BE49-F238E27FC236}">
                  <a16:creationId xmlns:a16="http://schemas.microsoft.com/office/drawing/2014/main" id="{D0CF9F34-556D-4A74-9C5F-C0FB1C50442C}"/>
                </a:ext>
              </a:extLst>
            </p:cNvPr>
            <p:cNvSpPr/>
            <p:nvPr/>
          </p:nvSpPr>
          <p:spPr>
            <a:xfrm>
              <a:off x="8510407" y="1202785"/>
              <a:ext cx="3167242"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Exposure assessment</a:t>
              </a:r>
            </a:p>
            <a:p>
              <a:pPr algn="ctr"/>
              <a:r>
                <a:rPr lang="en-US" sz="1600" dirty="0">
                  <a:solidFill>
                    <a:schemeClr val="tx1"/>
                  </a:solidFill>
                </a:rPr>
                <a:t>Is exposure &gt; </a:t>
              </a:r>
            </a:p>
            <a:p>
              <a:pPr algn="ctr"/>
              <a:r>
                <a:rPr lang="it-IT" sz="1600" dirty="0">
                  <a:solidFill>
                    <a:schemeClr val="tx1"/>
                  </a:solidFill>
                </a:rPr>
                <a:t>1.5 mcg/Kg bw per </a:t>
              </a:r>
              <a:r>
                <a:rPr lang="en-IE" sz="1600" dirty="0">
                  <a:solidFill>
                    <a:schemeClr val="tx1"/>
                  </a:solidFill>
                </a:rPr>
                <a:t>day</a:t>
              </a:r>
              <a:r>
                <a:rPr lang="en-IE" sz="1600" baseline="30000" dirty="0">
                  <a:solidFill>
                    <a:schemeClr val="tx1"/>
                  </a:solidFill>
                </a:rPr>
                <a:t>#</a:t>
              </a:r>
            </a:p>
          </p:txBody>
        </p:sp>
        <p:sp>
          <p:nvSpPr>
            <p:cNvPr id="49" name="Rectangle: Rounded Corners 48">
              <a:extLst>
                <a:ext uri="{FF2B5EF4-FFF2-40B4-BE49-F238E27FC236}">
                  <a16:creationId xmlns:a16="http://schemas.microsoft.com/office/drawing/2014/main" id="{B395A819-F988-4C67-BD80-74E8E79ABC5D}"/>
                </a:ext>
              </a:extLst>
            </p:cNvPr>
            <p:cNvSpPr/>
            <p:nvPr/>
          </p:nvSpPr>
          <p:spPr>
            <a:xfrm>
              <a:off x="9515050" y="5133762"/>
              <a:ext cx="2068129" cy="7033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probability of adverse health effects</a:t>
              </a:r>
              <a:endParaRPr lang="en-GB" sz="1600" dirty="0">
                <a:solidFill>
                  <a:schemeClr val="tx1"/>
                </a:solidFill>
              </a:endParaRPr>
            </a:p>
          </p:txBody>
        </p:sp>
      </p:grpSp>
      <p:grpSp>
        <p:nvGrpSpPr>
          <p:cNvPr id="14" name="Group 13">
            <a:extLst>
              <a:ext uri="{FF2B5EF4-FFF2-40B4-BE49-F238E27FC236}">
                <a16:creationId xmlns:a16="http://schemas.microsoft.com/office/drawing/2014/main" id="{3815A9C6-1F4F-4937-ACA2-C94EDB7609DF}"/>
              </a:ext>
            </a:extLst>
          </p:cNvPr>
          <p:cNvGrpSpPr/>
          <p:nvPr/>
        </p:nvGrpSpPr>
        <p:grpSpPr>
          <a:xfrm>
            <a:off x="122690" y="1149349"/>
            <a:ext cx="10867914" cy="5561466"/>
            <a:chOff x="122690" y="1149349"/>
            <a:chExt cx="10867914" cy="5561466"/>
          </a:xfrm>
        </p:grpSpPr>
        <p:sp>
          <p:nvSpPr>
            <p:cNvPr id="34" name="Rectangle: Rounded Corners 33">
              <a:extLst>
                <a:ext uri="{FF2B5EF4-FFF2-40B4-BE49-F238E27FC236}">
                  <a16:creationId xmlns:a16="http://schemas.microsoft.com/office/drawing/2014/main" id="{2A03A69C-4976-4A74-9749-E2B6770F2D6A}"/>
                </a:ext>
              </a:extLst>
            </p:cNvPr>
            <p:cNvSpPr/>
            <p:nvPr/>
          </p:nvSpPr>
          <p:spPr>
            <a:xfrm>
              <a:off x="536550" y="5990334"/>
              <a:ext cx="10454054" cy="7204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*depending also on rate of exceedance, food, population category/</a:t>
              </a:r>
              <a:r>
                <a:rPr lang="en-US" sz="1200" dirty="0" err="1">
                  <a:solidFill>
                    <a:schemeClr val="tx1"/>
                  </a:solidFill>
                </a:rPr>
                <a:t>ies</a:t>
              </a:r>
              <a:r>
                <a:rPr lang="en-US" sz="1200" dirty="0">
                  <a:solidFill>
                    <a:schemeClr val="tx1"/>
                  </a:solidFill>
                </a:rPr>
                <a:t> exposed etc. ‡margin to be defined; </a:t>
              </a:r>
            </a:p>
            <a:p>
              <a:pPr algn="ctr"/>
              <a:r>
                <a:rPr lang="en-US" sz="1200" dirty="0">
                  <a:solidFill>
                    <a:schemeClr val="tx1"/>
                  </a:solidFill>
                </a:rPr>
                <a:t># for organophosphates and carbamates the threshold is 0.3 mcg/kg </a:t>
              </a:r>
              <a:r>
                <a:rPr lang="en-US" sz="1200" dirty="0" err="1">
                  <a:solidFill>
                    <a:schemeClr val="tx1"/>
                  </a:solidFill>
                </a:rPr>
                <a:t>b.w.</a:t>
              </a:r>
              <a:r>
                <a:rPr lang="en-US" sz="1200" dirty="0">
                  <a:solidFill>
                    <a:schemeClr val="tx1"/>
                  </a:solidFill>
                </a:rPr>
                <a:t> per day</a:t>
              </a:r>
            </a:p>
          </p:txBody>
        </p:sp>
        <p:grpSp>
          <p:nvGrpSpPr>
            <p:cNvPr id="109" name="Group 108">
              <a:extLst>
                <a:ext uri="{FF2B5EF4-FFF2-40B4-BE49-F238E27FC236}">
                  <a16:creationId xmlns:a16="http://schemas.microsoft.com/office/drawing/2014/main" id="{A6BC7F98-80CC-4B2A-BB8D-0374F19470AC}"/>
                </a:ext>
              </a:extLst>
            </p:cNvPr>
            <p:cNvGrpSpPr/>
            <p:nvPr/>
          </p:nvGrpSpPr>
          <p:grpSpPr>
            <a:xfrm>
              <a:off x="122690" y="1149349"/>
              <a:ext cx="7082711" cy="4650486"/>
              <a:chOff x="95292" y="1196017"/>
              <a:chExt cx="7082711" cy="4650486"/>
            </a:xfrm>
          </p:grpSpPr>
          <p:sp>
            <p:nvSpPr>
              <p:cNvPr id="8" name="Rectangle: Rounded Corners 7">
                <a:extLst>
                  <a:ext uri="{FF2B5EF4-FFF2-40B4-BE49-F238E27FC236}">
                    <a16:creationId xmlns:a16="http://schemas.microsoft.com/office/drawing/2014/main" id="{C1C18B99-DE09-4FCF-BD9B-73E801175D0E}"/>
                  </a:ext>
                </a:extLst>
              </p:cNvPr>
              <p:cNvSpPr/>
              <p:nvPr/>
            </p:nvSpPr>
            <p:spPr>
              <a:xfrm>
                <a:off x="95292" y="1196017"/>
                <a:ext cx="2948345" cy="894051"/>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Is there a TDI, TWI, TMI or other chronic HBGV available?</a:t>
                </a:r>
                <a:endParaRPr lang="en-GB" sz="1600" dirty="0">
                  <a:solidFill>
                    <a:schemeClr val="tx1"/>
                  </a:solidFill>
                </a:endParaRPr>
              </a:p>
            </p:txBody>
          </p:sp>
          <p:sp>
            <p:nvSpPr>
              <p:cNvPr id="9" name="Rectangle 8">
                <a:extLst>
                  <a:ext uri="{FF2B5EF4-FFF2-40B4-BE49-F238E27FC236}">
                    <a16:creationId xmlns:a16="http://schemas.microsoft.com/office/drawing/2014/main" id="{A8348514-43BF-428F-A7A5-124D7CFC5EF7}"/>
                  </a:ext>
                </a:extLst>
              </p:cNvPr>
              <p:cNvSpPr/>
              <p:nvPr/>
            </p:nvSpPr>
            <p:spPr>
              <a:xfrm>
                <a:off x="1239755" y="417546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cxnSp>
            <p:nvCxnSpPr>
              <p:cNvPr id="10" name="Straight Connector 9">
                <a:extLst>
                  <a:ext uri="{FF2B5EF4-FFF2-40B4-BE49-F238E27FC236}">
                    <a16:creationId xmlns:a16="http://schemas.microsoft.com/office/drawing/2014/main" id="{BB7A3B2B-125D-49EE-8F1B-6492031A3307}"/>
                  </a:ext>
                </a:extLst>
              </p:cNvPr>
              <p:cNvCxnSpPr>
                <a:cxnSpLocks/>
              </p:cNvCxnSpPr>
              <p:nvPr/>
            </p:nvCxnSpPr>
            <p:spPr>
              <a:xfrm>
                <a:off x="1569464" y="3795945"/>
                <a:ext cx="0" cy="355220"/>
              </a:xfrm>
              <a:prstGeom prst="line">
                <a:avLst/>
              </a:prstGeom>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1FD20233-2350-45A8-ACA4-9C0E2DEE6035}"/>
                  </a:ext>
                </a:extLst>
              </p:cNvPr>
              <p:cNvSpPr/>
              <p:nvPr/>
            </p:nvSpPr>
            <p:spPr>
              <a:xfrm>
                <a:off x="3256291" y="1431958"/>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17" name="Straight Arrow Connector 16">
                <a:extLst>
                  <a:ext uri="{FF2B5EF4-FFF2-40B4-BE49-F238E27FC236}">
                    <a16:creationId xmlns:a16="http://schemas.microsoft.com/office/drawing/2014/main" id="{25EAADD5-A841-41A0-8605-BE13179F46B8}"/>
                  </a:ext>
                </a:extLst>
              </p:cNvPr>
              <p:cNvCxnSpPr>
                <a:cxnSpLocks/>
              </p:cNvCxnSpPr>
              <p:nvPr/>
            </p:nvCxnSpPr>
            <p:spPr>
              <a:xfrm flipV="1">
                <a:off x="3915709" y="1655920"/>
                <a:ext cx="346185" cy="4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0D7BF1B0-CB69-40CB-9B32-309D52A286E0}"/>
                  </a:ext>
                </a:extLst>
              </p:cNvPr>
              <p:cNvCxnSpPr>
                <a:cxnSpLocks/>
                <a:stCxn id="15" idx="1"/>
                <a:endCxn id="8" idx="3"/>
              </p:cNvCxnSpPr>
              <p:nvPr/>
            </p:nvCxnSpPr>
            <p:spPr>
              <a:xfrm flipH="1" flipV="1">
                <a:off x="3043637" y="1643043"/>
                <a:ext cx="212654" cy="4326"/>
              </a:xfrm>
              <a:prstGeom prst="line">
                <a:avLst/>
              </a:prstGeom>
            </p:spPr>
            <p:style>
              <a:lnRef idx="3">
                <a:schemeClr val="dk1"/>
              </a:lnRef>
              <a:fillRef idx="0">
                <a:schemeClr val="dk1"/>
              </a:fillRef>
              <a:effectRef idx="2">
                <a:schemeClr val="dk1"/>
              </a:effectRef>
              <a:fontRef idx="minor">
                <a:schemeClr val="tx1"/>
              </a:fontRef>
            </p:style>
          </p:cxnSp>
          <p:sp>
            <p:nvSpPr>
              <p:cNvPr id="21" name="Rectangle: Rounded Corners 20">
                <a:extLst>
                  <a:ext uri="{FF2B5EF4-FFF2-40B4-BE49-F238E27FC236}">
                    <a16:creationId xmlns:a16="http://schemas.microsoft.com/office/drawing/2014/main" id="{BE95A3BF-0179-465B-B752-87F1272F0984}"/>
                  </a:ext>
                </a:extLst>
              </p:cNvPr>
              <p:cNvSpPr/>
              <p:nvPr/>
            </p:nvSpPr>
            <p:spPr>
              <a:xfrm>
                <a:off x="4261894" y="1197901"/>
                <a:ext cx="2916109" cy="894051"/>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Is there a RP available (e.g. BMDL, NOAEL)?</a:t>
                </a:r>
                <a:endParaRPr lang="en-GB" sz="1600" dirty="0">
                  <a:solidFill>
                    <a:schemeClr val="tx1"/>
                  </a:solidFill>
                </a:endParaRPr>
              </a:p>
            </p:txBody>
          </p:sp>
          <p:sp>
            <p:nvSpPr>
              <p:cNvPr id="31" name="Rectangle: Rounded Corners 30">
                <a:extLst>
                  <a:ext uri="{FF2B5EF4-FFF2-40B4-BE49-F238E27FC236}">
                    <a16:creationId xmlns:a16="http://schemas.microsoft.com/office/drawing/2014/main" id="{0B529E37-54E3-41E3-822D-EEE543AF6D76}"/>
                  </a:ext>
                </a:extLst>
              </p:cNvPr>
              <p:cNvSpPr/>
              <p:nvPr/>
            </p:nvSpPr>
            <p:spPr>
              <a:xfrm>
                <a:off x="95292" y="2993395"/>
                <a:ext cx="2948344"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Exposure assessment</a:t>
                </a:r>
              </a:p>
              <a:p>
                <a:pPr algn="ctr"/>
                <a:r>
                  <a:rPr lang="en-US" sz="1600" dirty="0">
                    <a:solidFill>
                      <a:schemeClr val="tx1"/>
                    </a:solidFill>
                  </a:rPr>
                  <a:t>Is RP / exposure</a:t>
                </a:r>
              </a:p>
              <a:p>
                <a:pPr algn="ctr"/>
                <a:r>
                  <a:rPr lang="it-IT" sz="1600" dirty="0">
                    <a:solidFill>
                      <a:schemeClr val="tx1"/>
                    </a:solidFill>
                  </a:rPr>
                  <a:t>&gt; 100 x (1 to 10)</a:t>
                </a:r>
                <a:r>
                  <a:rPr lang="en-US" sz="1600" baseline="30000" dirty="0">
                    <a:solidFill>
                      <a:schemeClr val="tx1"/>
                    </a:solidFill>
                  </a:rPr>
                  <a:t>‡</a:t>
                </a:r>
                <a:endParaRPr lang="en-IE" sz="1600" baseline="30000" dirty="0">
                  <a:solidFill>
                    <a:schemeClr val="tx1"/>
                  </a:solidFill>
                </a:endParaRPr>
              </a:p>
            </p:txBody>
          </p:sp>
          <p:sp>
            <p:nvSpPr>
              <p:cNvPr id="35" name="Rectangle: Rounded Corners 34">
                <a:extLst>
                  <a:ext uri="{FF2B5EF4-FFF2-40B4-BE49-F238E27FC236}">
                    <a16:creationId xmlns:a16="http://schemas.microsoft.com/office/drawing/2014/main" id="{9F48B26C-6883-4952-A856-AED14A41547D}"/>
                  </a:ext>
                </a:extLst>
              </p:cNvPr>
              <p:cNvSpPr/>
              <p:nvPr/>
            </p:nvSpPr>
            <p:spPr>
              <a:xfrm>
                <a:off x="535398" y="5143119"/>
                <a:ext cx="2068129" cy="70338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concern for public health</a:t>
                </a:r>
                <a:endParaRPr lang="en-GB" sz="1600" dirty="0">
                  <a:solidFill>
                    <a:schemeClr val="tx1"/>
                  </a:solidFill>
                </a:endParaRPr>
              </a:p>
            </p:txBody>
          </p:sp>
          <p:cxnSp>
            <p:nvCxnSpPr>
              <p:cNvPr id="50" name="Connector: Elbow 49">
                <a:extLst>
                  <a:ext uri="{FF2B5EF4-FFF2-40B4-BE49-F238E27FC236}">
                    <a16:creationId xmlns:a16="http://schemas.microsoft.com/office/drawing/2014/main" id="{82C200BE-C189-4A5E-98F0-9DB400D38B03}"/>
                  </a:ext>
                </a:extLst>
              </p:cNvPr>
              <p:cNvCxnSpPr>
                <a:cxnSpLocks/>
              </p:cNvCxnSpPr>
              <p:nvPr/>
            </p:nvCxnSpPr>
            <p:spPr>
              <a:xfrm rot="10800000" flipV="1">
                <a:off x="3906308" y="2098485"/>
                <a:ext cx="857869" cy="593236"/>
              </a:xfrm>
              <a:prstGeom prst="bentConnector3">
                <a:avLst>
                  <a:gd name="adj1" fmla="val -926"/>
                </a:avLst>
              </a:prstGeom>
            </p:spPr>
            <p:style>
              <a:lnRef idx="3">
                <a:schemeClr val="dk1"/>
              </a:lnRef>
              <a:fillRef idx="0">
                <a:schemeClr val="dk1"/>
              </a:fillRef>
              <a:effectRef idx="2">
                <a:schemeClr val="dk1"/>
              </a:effectRef>
              <a:fontRef idx="minor">
                <a:schemeClr val="tx1"/>
              </a:fontRef>
            </p:style>
          </p:cxnSp>
          <p:cxnSp>
            <p:nvCxnSpPr>
              <p:cNvPr id="53" name="Connector: Elbow 52">
                <a:extLst>
                  <a:ext uri="{FF2B5EF4-FFF2-40B4-BE49-F238E27FC236}">
                    <a16:creationId xmlns:a16="http://schemas.microsoft.com/office/drawing/2014/main" id="{305B1C55-6DB2-4BC7-AE59-8DF1722894AE}"/>
                  </a:ext>
                </a:extLst>
              </p:cNvPr>
              <p:cNvCxnSpPr>
                <a:cxnSpLocks/>
                <a:endCxn id="31" idx="0"/>
              </p:cNvCxnSpPr>
              <p:nvPr/>
            </p:nvCxnSpPr>
            <p:spPr>
              <a:xfrm rot="10800000" flipV="1">
                <a:off x="1569464" y="2690407"/>
                <a:ext cx="1726634" cy="302988"/>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B6E94115-CF96-4D31-A9A4-B5A4001A14B4}"/>
                  </a:ext>
                </a:extLst>
              </p:cNvPr>
              <p:cNvCxnSpPr>
                <a:cxnSpLocks/>
                <a:endCxn id="35" idx="0"/>
              </p:cNvCxnSpPr>
              <p:nvPr/>
            </p:nvCxnSpPr>
            <p:spPr>
              <a:xfrm flipH="1">
                <a:off x="1569463" y="4604522"/>
                <a:ext cx="2" cy="538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7" name="Rectangle 56">
                <a:extLst>
                  <a:ext uri="{FF2B5EF4-FFF2-40B4-BE49-F238E27FC236}">
                    <a16:creationId xmlns:a16="http://schemas.microsoft.com/office/drawing/2014/main" id="{C1911788-E067-40C3-A652-728E981E08CC}"/>
                  </a:ext>
                </a:extLst>
              </p:cNvPr>
              <p:cNvSpPr/>
              <p:nvPr/>
            </p:nvSpPr>
            <p:spPr>
              <a:xfrm>
                <a:off x="2937143" y="4167392"/>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58" name="Connector: Elbow 57">
                <a:extLst>
                  <a:ext uri="{FF2B5EF4-FFF2-40B4-BE49-F238E27FC236}">
                    <a16:creationId xmlns:a16="http://schemas.microsoft.com/office/drawing/2014/main" id="{E4D06BFE-5520-4611-B243-350EA4FFFBB1}"/>
                  </a:ext>
                </a:extLst>
              </p:cNvPr>
              <p:cNvCxnSpPr>
                <a:cxnSpLocks/>
                <a:endCxn id="31" idx="3"/>
              </p:cNvCxnSpPr>
              <p:nvPr/>
            </p:nvCxnSpPr>
            <p:spPr>
              <a:xfrm rot="16200000" flipV="1">
                <a:off x="2786364" y="3695251"/>
                <a:ext cx="719226" cy="204681"/>
              </a:xfrm>
              <a:prstGeom prst="bentConnector2">
                <a:avLst/>
              </a:prstGeom>
            </p:spPr>
            <p:style>
              <a:lnRef idx="3">
                <a:schemeClr val="dk1"/>
              </a:lnRef>
              <a:fillRef idx="0">
                <a:schemeClr val="dk1"/>
              </a:fillRef>
              <a:effectRef idx="2">
                <a:schemeClr val="dk1"/>
              </a:effectRef>
              <a:fontRef idx="minor">
                <a:schemeClr val="tx1"/>
              </a:fontRef>
            </p:style>
          </p:cxnSp>
          <p:cxnSp>
            <p:nvCxnSpPr>
              <p:cNvPr id="61" name="Connector: Elbow 60">
                <a:extLst>
                  <a:ext uri="{FF2B5EF4-FFF2-40B4-BE49-F238E27FC236}">
                    <a16:creationId xmlns:a16="http://schemas.microsoft.com/office/drawing/2014/main" id="{F55EE865-D09C-48C7-8769-1D39BF549778}"/>
                  </a:ext>
                </a:extLst>
              </p:cNvPr>
              <p:cNvCxnSpPr>
                <a:cxnSpLocks/>
                <a:stCxn id="57" idx="2"/>
                <a:endCxn id="36" idx="1"/>
              </p:cNvCxnSpPr>
              <p:nvPr/>
            </p:nvCxnSpPr>
            <p:spPr>
              <a:xfrm rot="16200000" flipH="1">
                <a:off x="2899825" y="4965241"/>
                <a:ext cx="875429" cy="14137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C92EFF99-AFBE-4BE7-A05A-61D3139B8859}"/>
                  </a:ext>
                </a:extLst>
              </p:cNvPr>
              <p:cNvSpPr/>
              <p:nvPr/>
            </p:nvSpPr>
            <p:spPr>
              <a:xfrm>
                <a:off x="3256291" y="2476310"/>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36" name="Rectangle: Rounded Corners 35">
                <a:extLst>
                  <a:ext uri="{FF2B5EF4-FFF2-40B4-BE49-F238E27FC236}">
                    <a16:creationId xmlns:a16="http://schemas.microsoft.com/office/drawing/2014/main" id="{4B05632C-5DB6-49CC-8B44-C58DDD86555D}"/>
                  </a:ext>
                </a:extLst>
              </p:cNvPr>
              <p:cNvSpPr/>
              <p:nvPr/>
            </p:nvSpPr>
            <p:spPr>
              <a:xfrm>
                <a:off x="3408226" y="5143119"/>
                <a:ext cx="1765792" cy="661048"/>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Risk / Potential risk*</a:t>
                </a:r>
                <a:endParaRPr lang="en-GB" sz="1600" dirty="0">
                  <a:solidFill>
                    <a:schemeClr val="tx1"/>
                  </a:solidFill>
                </a:endParaRPr>
              </a:p>
            </p:txBody>
          </p:sp>
        </p:grpSp>
      </p:grpSp>
      <p:grpSp>
        <p:nvGrpSpPr>
          <p:cNvPr id="3" name="Group 2">
            <a:extLst>
              <a:ext uri="{FF2B5EF4-FFF2-40B4-BE49-F238E27FC236}">
                <a16:creationId xmlns:a16="http://schemas.microsoft.com/office/drawing/2014/main" id="{3DA61413-B761-4C14-AF8D-703054BB7BB4}"/>
              </a:ext>
            </a:extLst>
          </p:cNvPr>
          <p:cNvGrpSpPr/>
          <p:nvPr/>
        </p:nvGrpSpPr>
        <p:grpSpPr>
          <a:xfrm>
            <a:off x="3813115" y="2090067"/>
            <a:ext cx="5239445" cy="3006384"/>
            <a:chOff x="3813115" y="2090067"/>
            <a:chExt cx="5239445" cy="3006384"/>
          </a:xfrm>
        </p:grpSpPr>
        <p:cxnSp>
          <p:nvCxnSpPr>
            <p:cNvPr id="11" name="Connector: Elbow 10">
              <a:extLst>
                <a:ext uri="{FF2B5EF4-FFF2-40B4-BE49-F238E27FC236}">
                  <a16:creationId xmlns:a16="http://schemas.microsoft.com/office/drawing/2014/main" id="{97A5280A-F81B-4152-BD33-1DF42741A85B}"/>
                </a:ext>
              </a:extLst>
            </p:cNvPr>
            <p:cNvCxnSpPr>
              <a:cxnSpLocks/>
            </p:cNvCxnSpPr>
            <p:nvPr/>
          </p:nvCxnSpPr>
          <p:spPr>
            <a:xfrm rot="10800000" flipV="1">
              <a:off x="5538669" y="2574145"/>
              <a:ext cx="2488407" cy="60122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39" name="Rectangle 38">
              <a:extLst>
                <a:ext uri="{FF2B5EF4-FFF2-40B4-BE49-F238E27FC236}">
                  <a16:creationId xmlns:a16="http://schemas.microsoft.com/office/drawing/2014/main" id="{B0024980-307F-481B-9EDF-117B2E26111A}"/>
                </a:ext>
              </a:extLst>
            </p:cNvPr>
            <p:cNvSpPr/>
            <p:nvPr/>
          </p:nvSpPr>
          <p:spPr>
            <a:xfrm>
              <a:off x="7549552" y="2345450"/>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42" name="Rectangle: Rounded Corners 41">
              <a:extLst>
                <a:ext uri="{FF2B5EF4-FFF2-40B4-BE49-F238E27FC236}">
                  <a16:creationId xmlns:a16="http://schemas.microsoft.com/office/drawing/2014/main" id="{A6B1CC66-2AB0-43AF-B00C-318AEEC5C30D}"/>
                </a:ext>
              </a:extLst>
            </p:cNvPr>
            <p:cNvSpPr/>
            <p:nvPr/>
          </p:nvSpPr>
          <p:spPr>
            <a:xfrm>
              <a:off x="3813115" y="3162081"/>
              <a:ext cx="2496060" cy="720481"/>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6a. Substance in Cramer Class II or III</a:t>
              </a:r>
              <a:endParaRPr lang="en-GB" sz="1600" dirty="0">
                <a:solidFill>
                  <a:schemeClr val="tx1"/>
                </a:solidFill>
              </a:endParaRPr>
            </a:p>
          </p:txBody>
        </p:sp>
        <p:cxnSp>
          <p:nvCxnSpPr>
            <p:cNvPr id="46" name="Connector: Elbow 45">
              <a:extLst>
                <a:ext uri="{FF2B5EF4-FFF2-40B4-BE49-F238E27FC236}">
                  <a16:creationId xmlns:a16="http://schemas.microsoft.com/office/drawing/2014/main" id="{AC971EC1-90F3-49D4-AE88-FE01E25236EB}"/>
                </a:ext>
              </a:extLst>
            </p:cNvPr>
            <p:cNvCxnSpPr>
              <a:endCxn id="39" idx="3"/>
            </p:cNvCxnSpPr>
            <p:nvPr/>
          </p:nvCxnSpPr>
          <p:spPr>
            <a:xfrm rot="10800000" flipV="1">
              <a:off x="8208970" y="2090067"/>
              <a:ext cx="843590" cy="470793"/>
            </a:xfrm>
            <a:prstGeom prst="bentConnector3">
              <a:avLst>
                <a:gd name="adj1" fmla="val -584"/>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69B75501-0C28-4B31-8B20-0F374AFDBAD0}"/>
                </a:ext>
              </a:extLst>
            </p:cNvPr>
            <p:cNvCxnSpPr>
              <a:cxnSpLocks/>
            </p:cNvCxnSpPr>
            <p:nvPr/>
          </p:nvCxnSpPr>
          <p:spPr>
            <a:xfrm>
              <a:off x="4403439" y="3895440"/>
              <a:ext cx="0" cy="35522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Arrow Connector 80">
              <a:extLst>
                <a:ext uri="{FF2B5EF4-FFF2-40B4-BE49-F238E27FC236}">
                  <a16:creationId xmlns:a16="http://schemas.microsoft.com/office/drawing/2014/main" id="{D67641C6-8256-4CE9-A7F3-D2E84BD05073}"/>
                </a:ext>
              </a:extLst>
            </p:cNvPr>
            <p:cNvCxnSpPr>
              <a:cxnSpLocks/>
              <a:stCxn id="79" idx="2"/>
            </p:cNvCxnSpPr>
            <p:nvPr/>
          </p:nvCxnSpPr>
          <p:spPr>
            <a:xfrm>
              <a:off x="4401261" y="4655256"/>
              <a:ext cx="2178" cy="441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9" name="Rectangle 78">
              <a:extLst>
                <a:ext uri="{FF2B5EF4-FFF2-40B4-BE49-F238E27FC236}">
                  <a16:creationId xmlns:a16="http://schemas.microsoft.com/office/drawing/2014/main" id="{89AF63C9-DDFB-4124-BB0F-9590A0716AA9}"/>
                </a:ext>
              </a:extLst>
            </p:cNvPr>
            <p:cNvSpPr/>
            <p:nvPr/>
          </p:nvSpPr>
          <p:spPr>
            <a:xfrm>
              <a:off x="4071552" y="4224434"/>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grpSp>
      <p:grpSp>
        <p:nvGrpSpPr>
          <p:cNvPr id="6" name="Group 5">
            <a:extLst>
              <a:ext uri="{FF2B5EF4-FFF2-40B4-BE49-F238E27FC236}">
                <a16:creationId xmlns:a16="http://schemas.microsoft.com/office/drawing/2014/main" id="{4F2853A8-3090-4DA3-8821-B6E58DFC75AE}"/>
              </a:ext>
            </a:extLst>
          </p:cNvPr>
          <p:cNvGrpSpPr/>
          <p:nvPr/>
        </p:nvGrpSpPr>
        <p:grpSpPr>
          <a:xfrm>
            <a:off x="5191125" y="3162081"/>
            <a:ext cx="5097830" cy="2544953"/>
            <a:chOff x="5191125" y="3162081"/>
            <a:chExt cx="5097830" cy="2544953"/>
          </a:xfrm>
        </p:grpSpPr>
        <p:sp>
          <p:nvSpPr>
            <p:cNvPr id="43" name="Rectangle: Rounded Corners 42">
              <a:extLst>
                <a:ext uri="{FF2B5EF4-FFF2-40B4-BE49-F238E27FC236}">
                  <a16:creationId xmlns:a16="http://schemas.microsoft.com/office/drawing/2014/main" id="{39A1EA80-FA7C-47E9-87CC-2333B351E82D}"/>
                </a:ext>
              </a:extLst>
            </p:cNvPr>
            <p:cNvSpPr/>
            <p:nvPr/>
          </p:nvSpPr>
          <p:spPr>
            <a:xfrm>
              <a:off x="7792895" y="3162081"/>
              <a:ext cx="2496060" cy="720481"/>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6b. Substance in Cramer Class I</a:t>
              </a:r>
              <a:endParaRPr lang="en-GB" sz="1600" dirty="0">
                <a:solidFill>
                  <a:schemeClr val="tx1"/>
                </a:solidFill>
              </a:endParaRPr>
            </a:p>
          </p:txBody>
        </p:sp>
        <p:sp>
          <p:nvSpPr>
            <p:cNvPr id="63" name="Rectangle 62">
              <a:extLst>
                <a:ext uri="{FF2B5EF4-FFF2-40B4-BE49-F238E27FC236}">
                  <a16:creationId xmlns:a16="http://schemas.microsoft.com/office/drawing/2014/main" id="{AB177644-6B05-4905-8727-C1F0FC50803C}"/>
                </a:ext>
              </a:extLst>
            </p:cNvPr>
            <p:cNvSpPr/>
            <p:nvPr/>
          </p:nvSpPr>
          <p:spPr>
            <a:xfrm>
              <a:off x="5679578" y="5276212"/>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64" name="Rectangle 63">
              <a:extLst>
                <a:ext uri="{FF2B5EF4-FFF2-40B4-BE49-F238E27FC236}">
                  <a16:creationId xmlns:a16="http://schemas.microsoft.com/office/drawing/2014/main" id="{F7AA0F85-C5A8-40C2-B385-CC697AC78A80}"/>
                </a:ext>
              </a:extLst>
            </p:cNvPr>
            <p:cNvSpPr/>
            <p:nvPr/>
          </p:nvSpPr>
          <p:spPr>
            <a:xfrm>
              <a:off x="7907382" y="5272186"/>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65" name="Rectangle: Rounded Corners 64">
              <a:extLst>
                <a:ext uri="{FF2B5EF4-FFF2-40B4-BE49-F238E27FC236}">
                  <a16:creationId xmlns:a16="http://schemas.microsoft.com/office/drawing/2014/main" id="{2C0E8EEE-50EC-4B66-B801-18E50D342D30}"/>
                </a:ext>
              </a:extLst>
            </p:cNvPr>
            <p:cNvSpPr/>
            <p:nvPr/>
          </p:nvSpPr>
          <p:spPr>
            <a:xfrm>
              <a:off x="5562586" y="4111146"/>
              <a:ext cx="3167242"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7</a:t>
              </a:r>
              <a:r>
                <a:rPr lang="en-US" sz="1600" dirty="0">
                  <a:solidFill>
                    <a:schemeClr val="tx1"/>
                  </a:solidFill>
                </a:rPr>
                <a:t>. Exposure assessment</a:t>
              </a:r>
            </a:p>
            <a:p>
              <a:pPr algn="ctr"/>
              <a:r>
                <a:rPr lang="en-US" sz="1600" dirty="0">
                  <a:solidFill>
                    <a:schemeClr val="tx1"/>
                  </a:solidFill>
                </a:rPr>
                <a:t>Is exposure &gt; </a:t>
              </a:r>
            </a:p>
            <a:p>
              <a:pPr algn="ctr"/>
              <a:r>
                <a:rPr lang="it-IT" sz="1600" dirty="0">
                  <a:solidFill>
                    <a:schemeClr val="tx1"/>
                  </a:solidFill>
                </a:rPr>
                <a:t>30 mcg/Kg bw per </a:t>
              </a:r>
              <a:r>
                <a:rPr lang="en-IE" sz="1600" dirty="0">
                  <a:solidFill>
                    <a:schemeClr val="tx1"/>
                  </a:solidFill>
                </a:rPr>
                <a:t>day</a:t>
              </a:r>
              <a:endParaRPr lang="en-IE" sz="1600" baseline="30000" dirty="0">
                <a:solidFill>
                  <a:schemeClr val="tx1"/>
                </a:solidFill>
              </a:endParaRPr>
            </a:p>
          </p:txBody>
        </p:sp>
        <p:cxnSp>
          <p:nvCxnSpPr>
            <p:cNvPr id="68" name="Straight Connector 67">
              <a:extLst>
                <a:ext uri="{FF2B5EF4-FFF2-40B4-BE49-F238E27FC236}">
                  <a16:creationId xmlns:a16="http://schemas.microsoft.com/office/drawing/2014/main" id="{A6E5B49C-71F4-464A-B2F9-E8CAA7E968E4}"/>
                </a:ext>
              </a:extLst>
            </p:cNvPr>
            <p:cNvCxnSpPr>
              <a:cxnSpLocks/>
              <a:stCxn id="65" idx="2"/>
            </p:cNvCxnSpPr>
            <p:nvPr/>
          </p:nvCxnSpPr>
          <p:spPr>
            <a:xfrm>
              <a:off x="7146207" y="5000313"/>
              <a:ext cx="0" cy="47333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79B267B0-185D-4868-B711-DC98CC037A83}"/>
                </a:ext>
              </a:extLst>
            </p:cNvPr>
            <p:cNvCxnSpPr>
              <a:cxnSpLocks/>
              <a:stCxn id="64" idx="1"/>
              <a:endCxn id="63" idx="3"/>
            </p:cNvCxnSpPr>
            <p:nvPr/>
          </p:nvCxnSpPr>
          <p:spPr>
            <a:xfrm flipH="1">
              <a:off x="6338996" y="5487597"/>
              <a:ext cx="1568386" cy="4026"/>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Arrow Connector 72">
              <a:extLst>
                <a:ext uri="{FF2B5EF4-FFF2-40B4-BE49-F238E27FC236}">
                  <a16:creationId xmlns:a16="http://schemas.microsoft.com/office/drawing/2014/main" id="{1F9F5992-8861-40DA-9E29-7F1F66904F66}"/>
                </a:ext>
              </a:extLst>
            </p:cNvPr>
            <p:cNvCxnSpPr>
              <a:cxnSpLocks/>
              <a:stCxn id="64" idx="3"/>
              <a:endCxn id="49" idx="1"/>
            </p:cNvCxnSpPr>
            <p:nvPr/>
          </p:nvCxnSpPr>
          <p:spPr>
            <a:xfrm flipV="1">
              <a:off x="8566800" y="5485454"/>
              <a:ext cx="948250" cy="2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7" name="Rectangle 76">
              <a:extLst>
                <a:ext uri="{FF2B5EF4-FFF2-40B4-BE49-F238E27FC236}">
                  <a16:creationId xmlns:a16="http://schemas.microsoft.com/office/drawing/2014/main" id="{EE7746B5-D2DB-4130-924D-96F18315D3F2}"/>
                </a:ext>
              </a:extLst>
            </p:cNvPr>
            <p:cNvSpPr/>
            <p:nvPr/>
          </p:nvSpPr>
          <p:spPr>
            <a:xfrm>
              <a:off x="6690735" y="3268661"/>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87" name="Straight Arrow Connector 86">
              <a:extLst>
                <a:ext uri="{FF2B5EF4-FFF2-40B4-BE49-F238E27FC236}">
                  <a16:creationId xmlns:a16="http://schemas.microsoft.com/office/drawing/2014/main" id="{AEB67A69-299D-42F7-8E2B-3D00074DD7D7}"/>
                </a:ext>
              </a:extLst>
            </p:cNvPr>
            <p:cNvCxnSpPr>
              <a:cxnSpLocks/>
              <a:endCxn id="43" idx="1"/>
            </p:cNvCxnSpPr>
            <p:nvPr/>
          </p:nvCxnSpPr>
          <p:spPr>
            <a:xfrm flipV="1">
              <a:off x="7350153" y="3522322"/>
              <a:ext cx="442742" cy="52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Straight Connector 87">
              <a:extLst>
                <a:ext uri="{FF2B5EF4-FFF2-40B4-BE49-F238E27FC236}">
                  <a16:creationId xmlns:a16="http://schemas.microsoft.com/office/drawing/2014/main" id="{AFA3DE01-C785-449F-8A69-D64B14665F9B}"/>
                </a:ext>
              </a:extLst>
            </p:cNvPr>
            <p:cNvCxnSpPr>
              <a:cxnSpLocks/>
              <a:endCxn id="42" idx="3"/>
            </p:cNvCxnSpPr>
            <p:nvPr/>
          </p:nvCxnSpPr>
          <p:spPr>
            <a:xfrm flipH="1">
              <a:off x="6309175" y="3522322"/>
              <a:ext cx="381560" cy="0"/>
            </a:xfrm>
            <a:prstGeom prst="line">
              <a:avLst/>
            </a:prstGeom>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9417A981-1B2D-4F43-9F3F-A52536CAAA22}"/>
                </a:ext>
              </a:extLst>
            </p:cNvPr>
            <p:cNvCxnSpPr>
              <a:cxnSpLocks/>
              <a:endCxn id="65" idx="3"/>
            </p:cNvCxnSpPr>
            <p:nvPr/>
          </p:nvCxnSpPr>
          <p:spPr>
            <a:xfrm rot="5400000">
              <a:off x="8650283" y="3951156"/>
              <a:ext cx="684120" cy="525029"/>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98" name="Straight Arrow Connector 97">
              <a:extLst>
                <a:ext uri="{FF2B5EF4-FFF2-40B4-BE49-F238E27FC236}">
                  <a16:creationId xmlns:a16="http://schemas.microsoft.com/office/drawing/2014/main" id="{88A75DBB-A76C-49A1-B4AC-6D8AF2BBE72B}"/>
                </a:ext>
              </a:extLst>
            </p:cNvPr>
            <p:cNvCxnSpPr>
              <a:cxnSpLocks/>
              <a:stCxn id="63" idx="1"/>
            </p:cNvCxnSpPr>
            <p:nvPr/>
          </p:nvCxnSpPr>
          <p:spPr>
            <a:xfrm flipH="1">
              <a:off x="5191125" y="5491623"/>
              <a:ext cx="488453" cy="31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16" name="Picture 15">
            <a:extLst>
              <a:ext uri="{FF2B5EF4-FFF2-40B4-BE49-F238E27FC236}">
                <a16:creationId xmlns:a16="http://schemas.microsoft.com/office/drawing/2014/main" id="{8FCFFFE4-787A-4223-9E93-B9E2FBE3F9ED}"/>
              </a:ext>
            </a:extLst>
          </p:cNvPr>
          <p:cNvPicPr>
            <a:picLocks noChangeAspect="1"/>
          </p:cNvPicPr>
          <p:nvPr/>
        </p:nvPicPr>
        <p:blipFill>
          <a:blip r:embed="rId3"/>
          <a:stretch>
            <a:fillRect/>
          </a:stretch>
        </p:blipFill>
        <p:spPr>
          <a:xfrm rot="11038356">
            <a:off x="2611163" y="1891143"/>
            <a:ext cx="768163" cy="749873"/>
          </a:xfrm>
          <a:prstGeom prst="rect">
            <a:avLst/>
          </a:prstGeom>
        </p:spPr>
      </p:pic>
      <p:pic>
        <p:nvPicPr>
          <p:cNvPr id="19" name="Picture 18">
            <a:extLst>
              <a:ext uri="{FF2B5EF4-FFF2-40B4-BE49-F238E27FC236}">
                <a16:creationId xmlns:a16="http://schemas.microsoft.com/office/drawing/2014/main" id="{5B295FAE-C6CF-4BD0-8F9D-2323C5734387}"/>
              </a:ext>
            </a:extLst>
          </p:cNvPr>
          <p:cNvPicPr>
            <a:picLocks noChangeAspect="1"/>
          </p:cNvPicPr>
          <p:nvPr/>
        </p:nvPicPr>
        <p:blipFill>
          <a:blip r:embed="rId4"/>
          <a:stretch>
            <a:fillRect/>
          </a:stretch>
        </p:blipFill>
        <p:spPr>
          <a:xfrm>
            <a:off x="4470117" y="1056056"/>
            <a:ext cx="2735283" cy="993734"/>
          </a:xfrm>
          <a:prstGeom prst="rect">
            <a:avLst/>
          </a:prstGeom>
        </p:spPr>
      </p:pic>
      <p:pic>
        <p:nvPicPr>
          <p:cNvPr id="20" name="Picture 19">
            <a:extLst>
              <a:ext uri="{FF2B5EF4-FFF2-40B4-BE49-F238E27FC236}">
                <a16:creationId xmlns:a16="http://schemas.microsoft.com/office/drawing/2014/main" id="{4B091064-F240-4795-B6A4-4D05E7E1DE11}"/>
              </a:ext>
            </a:extLst>
          </p:cNvPr>
          <p:cNvPicPr>
            <a:picLocks noChangeAspect="1"/>
          </p:cNvPicPr>
          <p:nvPr/>
        </p:nvPicPr>
        <p:blipFill>
          <a:blip r:embed="rId4"/>
          <a:stretch>
            <a:fillRect/>
          </a:stretch>
        </p:blipFill>
        <p:spPr>
          <a:xfrm>
            <a:off x="569530" y="3069634"/>
            <a:ext cx="2119941" cy="993734"/>
          </a:xfrm>
          <a:prstGeom prst="rect">
            <a:avLst/>
          </a:prstGeom>
        </p:spPr>
      </p:pic>
      <p:sp>
        <p:nvSpPr>
          <p:cNvPr id="59" name="Text Placeholder 1">
            <a:extLst>
              <a:ext uri="{FF2B5EF4-FFF2-40B4-BE49-F238E27FC236}">
                <a16:creationId xmlns:a16="http://schemas.microsoft.com/office/drawing/2014/main" id="{0DD85BD7-CC6D-44A1-9802-C50C01D7592B}"/>
              </a:ext>
            </a:extLst>
          </p:cNvPr>
          <p:cNvSpPr txBox="1">
            <a:spLocks/>
          </p:cNvSpPr>
          <p:nvPr/>
        </p:nvSpPr>
        <p:spPr>
          <a:xfrm rot="19710313">
            <a:off x="6136274" y="3069949"/>
            <a:ext cx="2655707" cy="114901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accent5"/>
              </a:buClr>
              <a:buFont typeface="Wingdings" panose="05000000000000000000" pitchFamily="2" charset="2"/>
              <a:buChar char="§"/>
              <a:defRPr sz="24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6500" dirty="0">
                <a:solidFill>
                  <a:schemeClr val="accent6">
                    <a:lumMod val="60000"/>
                    <a:lumOff val="40000"/>
                  </a:schemeClr>
                </a:solidFill>
                <a:effectLst>
                  <a:outerShdw blurRad="38100" dist="38100" dir="2700000" algn="tl">
                    <a:srgbClr val="000000">
                      <a:alpha val="43137"/>
                    </a:srgbClr>
                  </a:outerShdw>
                </a:effectLst>
                <a:latin typeface="Rockwell Extra Bold" panose="020B0604020202020204" pitchFamily="18" charset="0"/>
              </a:rPr>
              <a:t>T </a:t>
            </a:r>
            <a:r>
              <a:rPr lang="en-GB" sz="6500" dirty="0" err="1">
                <a:solidFill>
                  <a:schemeClr val="accent6">
                    <a:lumMod val="60000"/>
                    <a:lumOff val="40000"/>
                  </a:schemeClr>
                </a:solidFill>
                <a:effectLst>
                  <a:outerShdw blurRad="38100" dist="38100" dir="2700000" algn="tl">
                    <a:srgbClr val="000000">
                      <a:alpha val="43137"/>
                    </a:srgbClr>
                  </a:outerShdw>
                </a:effectLst>
                <a:latin typeface="Rockwell Extra Bold" panose="020B0604020202020204" pitchFamily="18" charset="0"/>
              </a:rPr>
              <a:t>T</a:t>
            </a:r>
            <a:r>
              <a:rPr lang="en-GB" sz="6500" dirty="0">
                <a:solidFill>
                  <a:schemeClr val="accent6">
                    <a:lumMod val="60000"/>
                    <a:lumOff val="40000"/>
                  </a:schemeClr>
                </a:solidFill>
                <a:effectLst>
                  <a:outerShdw blurRad="38100" dist="38100" dir="2700000" algn="tl">
                    <a:srgbClr val="000000">
                      <a:alpha val="43137"/>
                    </a:srgbClr>
                  </a:outerShdw>
                </a:effectLst>
                <a:latin typeface="Rockwell Extra Bold" panose="020B0604020202020204" pitchFamily="18" charset="0"/>
              </a:rPr>
              <a:t> C</a:t>
            </a:r>
          </a:p>
          <a:p>
            <a:pPr marL="0" indent="0">
              <a:buFont typeface="Wingdings" panose="05000000000000000000" pitchFamily="2" charset="2"/>
              <a:buNone/>
            </a:pPr>
            <a:endParaRPr lang="en-GB" dirty="0">
              <a:solidFill>
                <a:schemeClr val="accent6">
                  <a:lumMod val="60000"/>
                  <a:lumOff val="40000"/>
                </a:schemeClr>
              </a:solidFill>
              <a:latin typeface="Rockwell Extra Bold" panose="020B0604020202020204" pitchFamily="18" charset="0"/>
            </a:endParaRPr>
          </a:p>
        </p:txBody>
      </p:sp>
    </p:spTree>
    <p:extLst>
      <p:ext uri="{BB962C8B-B14F-4D97-AF65-F5344CB8AC3E}">
        <p14:creationId xmlns:p14="http://schemas.microsoft.com/office/powerpoint/2010/main" val="8139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BA8FB-0AE2-46AB-AA30-FCF0E59133C1}"/>
              </a:ext>
            </a:extLst>
          </p:cNvPr>
          <p:cNvSpPr>
            <a:spLocks noGrp="1"/>
          </p:cNvSpPr>
          <p:nvPr>
            <p:ph type="title"/>
          </p:nvPr>
        </p:nvSpPr>
        <p:spPr/>
        <p:txBody>
          <a:bodyPr/>
          <a:lstStyle/>
          <a:p>
            <a:r>
              <a:rPr lang="en-GB" dirty="0"/>
              <a:t>Genotoxic/carcinogenic substances</a:t>
            </a:r>
          </a:p>
        </p:txBody>
      </p:sp>
      <p:sp>
        <p:nvSpPr>
          <p:cNvPr id="5" name="Slide Number Placeholder 4">
            <a:extLst>
              <a:ext uri="{FF2B5EF4-FFF2-40B4-BE49-F238E27FC236}">
                <a16:creationId xmlns:a16="http://schemas.microsoft.com/office/drawing/2014/main" id="{9161EF5E-4B64-4C66-B320-F84EA91F70BC}"/>
              </a:ext>
            </a:extLst>
          </p:cNvPr>
          <p:cNvSpPr>
            <a:spLocks noGrp="1"/>
          </p:cNvSpPr>
          <p:nvPr>
            <p:ph type="sldNum" sz="quarter" idx="10"/>
          </p:nvPr>
        </p:nvSpPr>
        <p:spPr>
          <a:xfrm>
            <a:off x="8956537" y="6339239"/>
            <a:ext cx="2743200" cy="365125"/>
          </a:xfrm>
        </p:spPr>
        <p:txBody>
          <a:bodyPr/>
          <a:lstStyle/>
          <a:p>
            <a:fld id="{50458AA6-F4E1-4775-A7C7-7F4BDD9FBD13}" type="slidenum">
              <a:rPr lang="en-GB" smtClean="0"/>
              <a:t>14</a:t>
            </a:fld>
            <a:endParaRPr lang="en-GB" dirty="0"/>
          </a:p>
        </p:txBody>
      </p:sp>
      <p:grpSp>
        <p:nvGrpSpPr>
          <p:cNvPr id="2" name="Group 1">
            <a:extLst>
              <a:ext uri="{FF2B5EF4-FFF2-40B4-BE49-F238E27FC236}">
                <a16:creationId xmlns:a16="http://schemas.microsoft.com/office/drawing/2014/main" id="{AF50512A-4BE6-48E3-9DFC-77C2CB723C5E}"/>
              </a:ext>
            </a:extLst>
          </p:cNvPr>
          <p:cNvGrpSpPr/>
          <p:nvPr/>
        </p:nvGrpSpPr>
        <p:grpSpPr>
          <a:xfrm>
            <a:off x="295347" y="2036455"/>
            <a:ext cx="2654569" cy="3351140"/>
            <a:chOff x="295347" y="2036455"/>
            <a:chExt cx="2654569" cy="3351140"/>
          </a:xfrm>
        </p:grpSpPr>
        <p:sp>
          <p:nvSpPr>
            <p:cNvPr id="7" name="Rectangle: Rounded Corners 6">
              <a:extLst>
                <a:ext uri="{FF2B5EF4-FFF2-40B4-BE49-F238E27FC236}">
                  <a16:creationId xmlns:a16="http://schemas.microsoft.com/office/drawing/2014/main" id="{10AE11CB-6B84-44A6-B298-D9B598E2F27B}"/>
                </a:ext>
              </a:extLst>
            </p:cNvPr>
            <p:cNvSpPr/>
            <p:nvPr/>
          </p:nvSpPr>
          <p:spPr>
            <a:xfrm>
              <a:off x="295347" y="2036455"/>
              <a:ext cx="2646481" cy="1099039"/>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0. Is the compound genotoxic and carcinogenic?</a:t>
              </a:r>
              <a:endParaRPr lang="en-GB" sz="1600" dirty="0">
                <a:solidFill>
                  <a:schemeClr val="tx1"/>
                </a:solidFill>
              </a:endParaRPr>
            </a:p>
          </p:txBody>
        </p:sp>
        <p:cxnSp>
          <p:nvCxnSpPr>
            <p:cNvPr id="8" name="Straight Connector 7">
              <a:extLst>
                <a:ext uri="{FF2B5EF4-FFF2-40B4-BE49-F238E27FC236}">
                  <a16:creationId xmlns:a16="http://schemas.microsoft.com/office/drawing/2014/main" id="{FA7CA3F9-FADE-4A88-B8B0-ABD3F5EA3DE6}"/>
                </a:ext>
              </a:extLst>
            </p:cNvPr>
            <p:cNvCxnSpPr>
              <a:cxnSpLocks/>
            </p:cNvCxnSpPr>
            <p:nvPr/>
          </p:nvCxnSpPr>
          <p:spPr>
            <a:xfrm flipH="1">
              <a:off x="1213340" y="3135494"/>
              <a:ext cx="8792" cy="706745"/>
            </a:xfrm>
            <a:prstGeom prst="line">
              <a:avLst/>
            </a:prstGeom>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D8A02E46-CA63-493A-B1DB-1FEC1DDFE978}"/>
                </a:ext>
              </a:extLst>
            </p:cNvPr>
            <p:cNvSpPr/>
            <p:nvPr/>
          </p:nvSpPr>
          <p:spPr>
            <a:xfrm>
              <a:off x="883631" y="3842239"/>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13" name="Rectangle: Rounded Corners 12">
              <a:extLst>
                <a:ext uri="{FF2B5EF4-FFF2-40B4-BE49-F238E27FC236}">
                  <a16:creationId xmlns:a16="http://schemas.microsoft.com/office/drawing/2014/main" id="{9388230F-19CA-4F19-BBEF-3192F86DF0D3}"/>
                </a:ext>
              </a:extLst>
            </p:cNvPr>
            <p:cNvSpPr/>
            <p:nvPr/>
          </p:nvSpPr>
          <p:spPr>
            <a:xfrm>
              <a:off x="303438" y="4615962"/>
              <a:ext cx="2646478" cy="7716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See previous slides; questions 1-8</a:t>
              </a:r>
              <a:endParaRPr lang="en-GB" sz="1600" dirty="0">
                <a:solidFill>
                  <a:schemeClr val="tx1"/>
                </a:solidFill>
              </a:endParaRPr>
            </a:p>
          </p:txBody>
        </p:sp>
        <p:cxnSp>
          <p:nvCxnSpPr>
            <p:cNvPr id="26" name="Straight Arrow Connector 25">
              <a:extLst>
                <a:ext uri="{FF2B5EF4-FFF2-40B4-BE49-F238E27FC236}">
                  <a16:creationId xmlns:a16="http://schemas.microsoft.com/office/drawing/2014/main" id="{BC700620-1B24-49F7-8BA9-DFEEF25487EC}"/>
                </a:ext>
              </a:extLst>
            </p:cNvPr>
            <p:cNvCxnSpPr>
              <a:cxnSpLocks/>
            </p:cNvCxnSpPr>
            <p:nvPr/>
          </p:nvCxnSpPr>
          <p:spPr>
            <a:xfrm>
              <a:off x="1213340" y="4273061"/>
              <a:ext cx="0" cy="342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0607ED85-CD7E-4772-8514-E5FC9DE1495C}"/>
              </a:ext>
            </a:extLst>
          </p:cNvPr>
          <p:cNvGrpSpPr/>
          <p:nvPr/>
        </p:nvGrpSpPr>
        <p:grpSpPr>
          <a:xfrm>
            <a:off x="3632344" y="1147220"/>
            <a:ext cx="7938333" cy="2369703"/>
            <a:chOff x="3632344" y="1147220"/>
            <a:chExt cx="7938333" cy="2369703"/>
          </a:xfrm>
        </p:grpSpPr>
        <p:sp>
          <p:nvSpPr>
            <p:cNvPr id="15" name="Rectangle 14">
              <a:extLst>
                <a:ext uri="{FF2B5EF4-FFF2-40B4-BE49-F238E27FC236}">
                  <a16:creationId xmlns:a16="http://schemas.microsoft.com/office/drawing/2014/main" id="{1F34730D-15F2-4E72-861C-126AAD89784C}"/>
                </a:ext>
              </a:extLst>
            </p:cNvPr>
            <p:cNvSpPr/>
            <p:nvPr/>
          </p:nvSpPr>
          <p:spPr>
            <a:xfrm>
              <a:off x="3632344" y="274240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sp>
          <p:nvSpPr>
            <p:cNvPr id="17" name="Rectangle 16">
              <a:extLst>
                <a:ext uri="{FF2B5EF4-FFF2-40B4-BE49-F238E27FC236}">
                  <a16:creationId xmlns:a16="http://schemas.microsoft.com/office/drawing/2014/main" id="{D302CC43-D126-4DE4-9424-801DE077D460}"/>
                </a:ext>
              </a:extLst>
            </p:cNvPr>
            <p:cNvSpPr/>
            <p:nvPr/>
          </p:nvSpPr>
          <p:spPr>
            <a:xfrm>
              <a:off x="8334853" y="1360137"/>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20" name="Straight Connector 19">
              <a:extLst>
                <a:ext uri="{FF2B5EF4-FFF2-40B4-BE49-F238E27FC236}">
                  <a16:creationId xmlns:a16="http://schemas.microsoft.com/office/drawing/2014/main" id="{CF673766-FB0B-4916-A3BF-801C72F0B05F}"/>
                </a:ext>
              </a:extLst>
            </p:cNvPr>
            <p:cNvCxnSpPr>
              <a:cxnSpLocks/>
            </p:cNvCxnSpPr>
            <p:nvPr/>
          </p:nvCxnSpPr>
          <p:spPr>
            <a:xfrm>
              <a:off x="3962053" y="3161703"/>
              <a:ext cx="0" cy="355220"/>
            </a:xfrm>
            <a:prstGeom prst="line">
              <a:avLst/>
            </a:prstGeom>
          </p:spPr>
          <p:style>
            <a:lnRef idx="3">
              <a:schemeClr val="dk1"/>
            </a:lnRef>
            <a:fillRef idx="0">
              <a:schemeClr val="dk1"/>
            </a:fillRef>
            <a:effectRef idx="2">
              <a:schemeClr val="dk1"/>
            </a:effectRef>
            <a:fontRef idx="minor">
              <a:schemeClr val="tx1"/>
            </a:fontRef>
          </p:style>
        </p:cxnSp>
        <p:cxnSp>
          <p:nvCxnSpPr>
            <p:cNvPr id="21" name="Connector: Elbow 20">
              <a:extLst>
                <a:ext uri="{FF2B5EF4-FFF2-40B4-BE49-F238E27FC236}">
                  <a16:creationId xmlns:a16="http://schemas.microsoft.com/office/drawing/2014/main" id="{E3D84CD9-B5A9-4DBD-AA4D-8EDBF07E6528}"/>
                </a:ext>
              </a:extLst>
            </p:cNvPr>
            <p:cNvCxnSpPr>
              <a:stCxn id="15" idx="0"/>
            </p:cNvCxnSpPr>
            <p:nvPr/>
          </p:nvCxnSpPr>
          <p:spPr>
            <a:xfrm rot="5400000" flipH="1" flipV="1">
              <a:off x="3891716" y="1666468"/>
              <a:ext cx="1146277" cy="100560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5A27C7C8-800A-4A2C-8137-6C1645E830D4}"/>
                </a:ext>
              </a:extLst>
            </p:cNvPr>
            <p:cNvCxnSpPr>
              <a:cxnSpLocks/>
            </p:cNvCxnSpPr>
            <p:nvPr/>
          </p:nvCxnSpPr>
          <p:spPr>
            <a:xfrm flipV="1">
              <a:off x="8994271" y="1571222"/>
              <a:ext cx="346185" cy="4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B4851E2-6E5B-4FA3-96AF-82D1C788CFA5}"/>
                </a:ext>
              </a:extLst>
            </p:cNvPr>
            <p:cNvCxnSpPr>
              <a:cxnSpLocks/>
              <a:stCxn id="17" idx="1"/>
            </p:cNvCxnSpPr>
            <p:nvPr/>
          </p:nvCxnSpPr>
          <p:spPr>
            <a:xfrm flipH="1">
              <a:off x="7988668" y="1575548"/>
              <a:ext cx="346185" cy="4326"/>
            </a:xfrm>
            <a:prstGeom prst="line">
              <a:avLst/>
            </a:prstGeom>
          </p:spPr>
          <p:style>
            <a:lnRef idx="3">
              <a:schemeClr val="dk1"/>
            </a:lnRef>
            <a:fillRef idx="0">
              <a:schemeClr val="dk1"/>
            </a:fillRef>
            <a:effectRef idx="2">
              <a:schemeClr val="dk1"/>
            </a:effectRef>
            <a:fontRef idx="minor">
              <a:schemeClr val="tx1"/>
            </a:fontRef>
          </p:style>
        </p:cxnSp>
        <p:sp>
          <p:nvSpPr>
            <p:cNvPr id="27" name="Rectangle: Rounded Corners 26">
              <a:extLst>
                <a:ext uri="{FF2B5EF4-FFF2-40B4-BE49-F238E27FC236}">
                  <a16:creationId xmlns:a16="http://schemas.microsoft.com/office/drawing/2014/main" id="{BAC1A4F8-60C4-4F1F-B509-13CBBDC39780}"/>
                </a:ext>
              </a:extLst>
            </p:cNvPr>
            <p:cNvSpPr/>
            <p:nvPr/>
          </p:nvSpPr>
          <p:spPr>
            <a:xfrm>
              <a:off x="4967656" y="1147220"/>
              <a:ext cx="3021012"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3G. Exposure assessment</a:t>
              </a:r>
            </a:p>
            <a:p>
              <a:pPr algn="ctr"/>
              <a:r>
                <a:rPr lang="en-US" sz="1600" dirty="0">
                  <a:solidFill>
                    <a:schemeClr val="tx1"/>
                  </a:solidFill>
                </a:rPr>
                <a:t>Is exposure &gt; 0.0025</a:t>
              </a:r>
            </a:p>
            <a:p>
              <a:pPr algn="ctr"/>
              <a:r>
                <a:rPr lang="en-US" sz="1600" dirty="0">
                  <a:solidFill>
                    <a:schemeClr val="tx1"/>
                  </a:solidFill>
                </a:rPr>
                <a:t>mcg/Kg </a:t>
              </a:r>
              <a:r>
                <a:rPr lang="en-US" sz="1600" dirty="0" err="1">
                  <a:solidFill>
                    <a:schemeClr val="tx1"/>
                  </a:solidFill>
                </a:rPr>
                <a:t>bw</a:t>
              </a:r>
              <a:r>
                <a:rPr lang="en-US" sz="1600" dirty="0">
                  <a:solidFill>
                    <a:schemeClr val="tx1"/>
                  </a:solidFill>
                </a:rPr>
                <a:t> per day</a:t>
              </a:r>
            </a:p>
          </p:txBody>
        </p:sp>
        <p:sp>
          <p:nvSpPr>
            <p:cNvPr id="29" name="Rectangle: Rounded Corners 28">
              <a:extLst>
                <a:ext uri="{FF2B5EF4-FFF2-40B4-BE49-F238E27FC236}">
                  <a16:creationId xmlns:a16="http://schemas.microsoft.com/office/drawing/2014/main" id="{CDC496BE-34F1-4D40-B56B-865FAB1BF2D7}"/>
                </a:ext>
              </a:extLst>
            </p:cNvPr>
            <p:cNvSpPr/>
            <p:nvPr/>
          </p:nvSpPr>
          <p:spPr>
            <a:xfrm>
              <a:off x="9340456" y="1219529"/>
              <a:ext cx="2230221" cy="7716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probability of adverse health effects</a:t>
              </a:r>
              <a:endParaRPr lang="en-GB" sz="1600" dirty="0">
                <a:solidFill>
                  <a:schemeClr val="tx1"/>
                </a:solidFill>
              </a:endParaRPr>
            </a:p>
          </p:txBody>
        </p:sp>
        <p:sp>
          <p:nvSpPr>
            <p:cNvPr id="31" name="Rectangle 30">
              <a:extLst>
                <a:ext uri="{FF2B5EF4-FFF2-40B4-BE49-F238E27FC236}">
                  <a16:creationId xmlns:a16="http://schemas.microsoft.com/office/drawing/2014/main" id="{F789FBC6-5467-4F80-80A7-A5729BE5CB9F}"/>
                </a:ext>
              </a:extLst>
            </p:cNvPr>
            <p:cNvSpPr/>
            <p:nvPr/>
          </p:nvSpPr>
          <p:spPr>
            <a:xfrm>
              <a:off x="7658959" y="2372388"/>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cxnSp>
          <p:nvCxnSpPr>
            <p:cNvPr id="38" name="Connector: Elbow 37">
              <a:extLst>
                <a:ext uri="{FF2B5EF4-FFF2-40B4-BE49-F238E27FC236}">
                  <a16:creationId xmlns:a16="http://schemas.microsoft.com/office/drawing/2014/main" id="{CD5F6407-56CF-4215-AC4F-B8DF984E894D}"/>
                </a:ext>
              </a:extLst>
            </p:cNvPr>
            <p:cNvCxnSpPr>
              <a:cxnSpLocks/>
              <a:stCxn id="27" idx="2"/>
              <a:endCxn id="31" idx="1"/>
            </p:cNvCxnSpPr>
            <p:nvPr/>
          </p:nvCxnSpPr>
          <p:spPr>
            <a:xfrm rot="16200000" flipH="1">
              <a:off x="6792854" y="1721694"/>
              <a:ext cx="551412" cy="1180797"/>
            </a:xfrm>
            <a:prstGeom prst="bentConnector2">
              <a:avLst/>
            </a:prstGeom>
          </p:spPr>
          <p:style>
            <a:lnRef idx="3">
              <a:schemeClr val="dk1"/>
            </a:lnRef>
            <a:fillRef idx="0">
              <a:schemeClr val="dk1"/>
            </a:fillRef>
            <a:effectRef idx="2">
              <a:schemeClr val="dk1"/>
            </a:effectRef>
            <a:fontRef idx="minor">
              <a:schemeClr val="tx1"/>
            </a:fontRef>
          </p:style>
        </p:cxnSp>
        <p:cxnSp>
          <p:nvCxnSpPr>
            <p:cNvPr id="48" name="Connector: Elbow 47">
              <a:extLst>
                <a:ext uri="{FF2B5EF4-FFF2-40B4-BE49-F238E27FC236}">
                  <a16:creationId xmlns:a16="http://schemas.microsoft.com/office/drawing/2014/main" id="{4510910B-1D60-41AE-B400-418FFE71A0CB}"/>
                </a:ext>
              </a:extLst>
            </p:cNvPr>
            <p:cNvCxnSpPr>
              <a:cxnSpLocks/>
              <a:endCxn id="19" idx="0"/>
            </p:cNvCxnSpPr>
            <p:nvPr/>
          </p:nvCxnSpPr>
          <p:spPr>
            <a:xfrm>
              <a:off x="8318377" y="2647962"/>
              <a:ext cx="1558790" cy="41281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grpSp>
      <p:grpSp>
        <p:nvGrpSpPr>
          <p:cNvPr id="85" name="Group 84">
            <a:extLst>
              <a:ext uri="{FF2B5EF4-FFF2-40B4-BE49-F238E27FC236}">
                <a16:creationId xmlns:a16="http://schemas.microsoft.com/office/drawing/2014/main" id="{9EE18221-6F43-4893-A631-8BB37350DFB7}"/>
              </a:ext>
            </a:extLst>
          </p:cNvPr>
          <p:cNvGrpSpPr/>
          <p:nvPr/>
        </p:nvGrpSpPr>
        <p:grpSpPr>
          <a:xfrm>
            <a:off x="624254" y="3060775"/>
            <a:ext cx="11416812" cy="3605213"/>
            <a:chOff x="624254" y="3060775"/>
            <a:chExt cx="11416812" cy="3605213"/>
          </a:xfrm>
        </p:grpSpPr>
        <p:grpSp>
          <p:nvGrpSpPr>
            <p:cNvPr id="32" name="Group 31">
              <a:extLst>
                <a:ext uri="{FF2B5EF4-FFF2-40B4-BE49-F238E27FC236}">
                  <a16:creationId xmlns:a16="http://schemas.microsoft.com/office/drawing/2014/main" id="{7FE340BF-CBAB-4A52-A22D-55CEED2071BC}"/>
                </a:ext>
              </a:extLst>
            </p:cNvPr>
            <p:cNvGrpSpPr/>
            <p:nvPr/>
          </p:nvGrpSpPr>
          <p:grpSpPr>
            <a:xfrm>
              <a:off x="624254" y="3060775"/>
              <a:ext cx="11416812" cy="3605213"/>
              <a:chOff x="624254" y="3048609"/>
              <a:chExt cx="11416812" cy="3605213"/>
            </a:xfrm>
          </p:grpSpPr>
          <p:sp>
            <p:nvSpPr>
              <p:cNvPr id="30" name="Rectangle: Rounded Corners 29">
                <a:extLst>
                  <a:ext uri="{FF2B5EF4-FFF2-40B4-BE49-F238E27FC236}">
                    <a16:creationId xmlns:a16="http://schemas.microsoft.com/office/drawing/2014/main" id="{5823536D-5269-4E18-A517-44D15662AE0E}"/>
                  </a:ext>
                </a:extLst>
              </p:cNvPr>
              <p:cNvSpPr/>
              <p:nvPr/>
            </p:nvSpPr>
            <p:spPr>
              <a:xfrm>
                <a:off x="624254" y="5933341"/>
                <a:ext cx="10454054" cy="7204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*depending also on rate of exceedance, food, population category/</a:t>
                </a:r>
                <a:r>
                  <a:rPr lang="en-US" sz="1200" dirty="0" err="1">
                    <a:solidFill>
                      <a:schemeClr val="tx1"/>
                    </a:solidFill>
                  </a:rPr>
                  <a:t>ies</a:t>
                </a:r>
                <a:r>
                  <a:rPr lang="en-US" sz="1200" dirty="0">
                    <a:solidFill>
                      <a:schemeClr val="tx1"/>
                    </a:solidFill>
                  </a:rPr>
                  <a:t> exposed etc. </a:t>
                </a:r>
              </a:p>
              <a:p>
                <a:pPr algn="ctr"/>
                <a:r>
                  <a:rPr lang="en-US" sz="1200" dirty="0">
                    <a:solidFill>
                      <a:schemeClr val="tx1"/>
                    </a:solidFill>
                  </a:rPr>
                  <a:t>**In the absence of BMDL, if T25 is available then a margin of 25,000 shall be considered. </a:t>
                </a:r>
              </a:p>
              <a:p>
                <a:pPr algn="ctr"/>
                <a:r>
                  <a:rPr lang="en-US" sz="1200" dirty="0">
                    <a:solidFill>
                      <a:schemeClr val="tx1"/>
                    </a:solidFill>
                  </a:rPr>
                  <a:t>Note: draft decision tree for food contaminants and food contact materials</a:t>
                </a:r>
                <a:endParaRPr lang="en-GB" sz="1200" dirty="0">
                  <a:solidFill>
                    <a:schemeClr val="tx1"/>
                  </a:solidFill>
                </a:endParaRPr>
              </a:p>
            </p:txBody>
          </p:sp>
          <p:grpSp>
            <p:nvGrpSpPr>
              <p:cNvPr id="3" name="Group 2">
                <a:extLst>
                  <a:ext uri="{FF2B5EF4-FFF2-40B4-BE49-F238E27FC236}">
                    <a16:creationId xmlns:a16="http://schemas.microsoft.com/office/drawing/2014/main" id="{D2F90B6D-41DF-4FB5-BBE6-3F87913C9527}"/>
                  </a:ext>
                </a:extLst>
              </p:cNvPr>
              <p:cNvGrpSpPr/>
              <p:nvPr/>
            </p:nvGrpSpPr>
            <p:grpSpPr>
              <a:xfrm>
                <a:off x="1881551" y="3048609"/>
                <a:ext cx="10159515" cy="2474767"/>
                <a:chOff x="1881551" y="3048609"/>
                <a:chExt cx="10159515" cy="2474767"/>
              </a:xfrm>
            </p:grpSpPr>
            <p:sp>
              <p:nvSpPr>
                <p:cNvPr id="6" name="Rectangle: Rounded Corners 5">
                  <a:extLst>
                    <a:ext uri="{FF2B5EF4-FFF2-40B4-BE49-F238E27FC236}">
                      <a16:creationId xmlns:a16="http://schemas.microsoft.com/office/drawing/2014/main" id="{2243180C-7B76-4463-B407-92D9B8A151CB}"/>
                    </a:ext>
                  </a:extLst>
                </p:cNvPr>
                <p:cNvSpPr/>
                <p:nvPr/>
              </p:nvSpPr>
              <p:spPr>
                <a:xfrm>
                  <a:off x="10115550" y="4634209"/>
                  <a:ext cx="1925516" cy="86640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concern for public health</a:t>
                  </a:r>
                  <a:endParaRPr lang="en-GB" sz="1600" dirty="0">
                    <a:solidFill>
                      <a:schemeClr val="tx1"/>
                    </a:solidFill>
                  </a:endParaRPr>
                </a:p>
              </p:txBody>
            </p:sp>
            <p:sp>
              <p:nvSpPr>
                <p:cNvPr id="9" name="Rectangle 8">
                  <a:extLst>
                    <a:ext uri="{FF2B5EF4-FFF2-40B4-BE49-F238E27FC236}">
                      <a16:creationId xmlns:a16="http://schemas.microsoft.com/office/drawing/2014/main" id="{F282F62F-FB53-438A-81E3-5B4E81CEA76D}"/>
                    </a:ext>
                  </a:extLst>
                </p:cNvPr>
                <p:cNvSpPr/>
                <p:nvPr/>
              </p:nvSpPr>
              <p:spPr>
                <a:xfrm>
                  <a:off x="1881551" y="3842239"/>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cxnSp>
              <p:nvCxnSpPr>
                <p:cNvPr id="11" name="Straight Connector 10">
                  <a:extLst>
                    <a:ext uri="{FF2B5EF4-FFF2-40B4-BE49-F238E27FC236}">
                      <a16:creationId xmlns:a16="http://schemas.microsoft.com/office/drawing/2014/main" id="{CB0DEC29-394B-4113-A618-189ACFDC102C}"/>
                    </a:ext>
                  </a:extLst>
                </p:cNvPr>
                <p:cNvCxnSpPr>
                  <a:cxnSpLocks/>
                  <a:endCxn id="9" idx="0"/>
                </p:cNvCxnSpPr>
                <p:nvPr/>
              </p:nvCxnSpPr>
              <p:spPr>
                <a:xfrm>
                  <a:off x="2211260" y="3135494"/>
                  <a:ext cx="0" cy="706745"/>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6BAE22A4-5CBB-479B-8AFB-6B744F6EDBFB}"/>
                    </a:ext>
                  </a:extLst>
                </p:cNvPr>
                <p:cNvCxnSpPr>
                  <a:cxnSpLocks/>
                  <a:stCxn id="9" idx="3"/>
                </p:cNvCxnSpPr>
                <p:nvPr/>
              </p:nvCxnSpPr>
              <p:spPr>
                <a:xfrm>
                  <a:off x="2540969" y="4057650"/>
                  <a:ext cx="5700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Rounded Corners 13">
                  <a:extLst>
                    <a:ext uri="{FF2B5EF4-FFF2-40B4-BE49-F238E27FC236}">
                      <a16:creationId xmlns:a16="http://schemas.microsoft.com/office/drawing/2014/main" id="{846CFB16-FAC7-4765-9D4D-FAC3268454A1}"/>
                    </a:ext>
                  </a:extLst>
                </p:cNvPr>
                <p:cNvSpPr/>
                <p:nvPr/>
              </p:nvSpPr>
              <p:spPr>
                <a:xfrm>
                  <a:off x="3113591" y="3516923"/>
                  <a:ext cx="1956551" cy="1099039"/>
                </a:xfrm>
                <a:prstGeom prst="round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1G. Is there a RP</a:t>
                  </a:r>
                  <a:r>
                    <a:rPr lang="el-GR" sz="1600" dirty="0">
                      <a:solidFill>
                        <a:schemeClr val="tx1"/>
                      </a:solidFill>
                    </a:rPr>
                    <a:t> (</a:t>
                  </a:r>
                  <a:r>
                    <a:rPr lang="en-US" sz="1600" dirty="0">
                      <a:solidFill>
                        <a:schemeClr val="tx1"/>
                      </a:solidFill>
                    </a:rPr>
                    <a:t>e.g. BMDL) available?</a:t>
                  </a:r>
                  <a:endParaRPr lang="en-GB" sz="1600" dirty="0">
                    <a:solidFill>
                      <a:schemeClr val="tx1"/>
                    </a:solidFill>
                  </a:endParaRPr>
                </a:p>
              </p:txBody>
            </p:sp>
            <p:sp>
              <p:nvSpPr>
                <p:cNvPr id="16" name="Rectangle 15">
                  <a:extLst>
                    <a:ext uri="{FF2B5EF4-FFF2-40B4-BE49-F238E27FC236}">
                      <a16:creationId xmlns:a16="http://schemas.microsoft.com/office/drawing/2014/main" id="{1704D6C5-2857-45F9-8F44-CB11B36E1168}"/>
                    </a:ext>
                  </a:extLst>
                </p:cNvPr>
                <p:cNvSpPr/>
                <p:nvPr/>
              </p:nvSpPr>
              <p:spPr>
                <a:xfrm>
                  <a:off x="4633632" y="4863382"/>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sp>
              <p:nvSpPr>
                <p:cNvPr id="18" name="Rectangle: Rounded Corners 17">
                  <a:extLst>
                    <a:ext uri="{FF2B5EF4-FFF2-40B4-BE49-F238E27FC236}">
                      <a16:creationId xmlns:a16="http://schemas.microsoft.com/office/drawing/2014/main" id="{5D08ED00-B41B-4687-B189-B85C2698F0D8}"/>
                    </a:ext>
                  </a:extLst>
                </p:cNvPr>
                <p:cNvSpPr/>
                <p:nvPr/>
              </p:nvSpPr>
              <p:spPr>
                <a:xfrm>
                  <a:off x="5793416" y="4634209"/>
                  <a:ext cx="3021012" cy="88916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2G. Exposure assessment</a:t>
                  </a:r>
                </a:p>
                <a:p>
                  <a:pPr algn="ctr"/>
                  <a:r>
                    <a:rPr lang="en-US" sz="1600" dirty="0">
                      <a:solidFill>
                        <a:schemeClr val="tx1"/>
                      </a:solidFill>
                    </a:rPr>
                    <a:t>Is BMDL</a:t>
                  </a:r>
                  <a:r>
                    <a:rPr lang="en-US" sz="1600" baseline="-25000" dirty="0">
                      <a:solidFill>
                        <a:schemeClr val="tx1"/>
                      </a:solidFill>
                    </a:rPr>
                    <a:t>10 </a:t>
                  </a:r>
                  <a:r>
                    <a:rPr lang="en-US" sz="1600" dirty="0">
                      <a:solidFill>
                        <a:schemeClr val="tx1"/>
                      </a:solidFill>
                    </a:rPr>
                    <a:t>/ exposure</a:t>
                  </a:r>
                </a:p>
                <a:p>
                  <a:pPr algn="ctr"/>
                  <a:r>
                    <a:rPr lang="en-US" sz="1600" dirty="0">
                      <a:solidFill>
                        <a:schemeClr val="tx1"/>
                      </a:solidFill>
                    </a:rPr>
                    <a:t>&gt; 10,000? **</a:t>
                  </a:r>
                </a:p>
              </p:txBody>
            </p:sp>
            <p:sp>
              <p:nvSpPr>
                <p:cNvPr id="19" name="Rectangle: Rounded Corners 18">
                  <a:extLst>
                    <a:ext uri="{FF2B5EF4-FFF2-40B4-BE49-F238E27FC236}">
                      <a16:creationId xmlns:a16="http://schemas.microsoft.com/office/drawing/2014/main" id="{19BE0FBE-097A-4C6A-89A1-6D60A7C2EB50}"/>
                    </a:ext>
                  </a:extLst>
                </p:cNvPr>
                <p:cNvSpPr/>
                <p:nvPr/>
              </p:nvSpPr>
              <p:spPr>
                <a:xfrm>
                  <a:off x="8994271" y="3048609"/>
                  <a:ext cx="1765792" cy="771633"/>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Risk / Potential risk*</a:t>
                  </a:r>
                  <a:endParaRPr lang="en-GB" sz="1600" dirty="0">
                    <a:solidFill>
                      <a:schemeClr val="tx1"/>
                    </a:solidFill>
                  </a:endParaRPr>
                </a:p>
              </p:txBody>
            </p:sp>
            <p:cxnSp>
              <p:nvCxnSpPr>
                <p:cNvPr id="22" name="Connector: Elbow 21">
                  <a:extLst>
                    <a:ext uri="{FF2B5EF4-FFF2-40B4-BE49-F238E27FC236}">
                      <a16:creationId xmlns:a16="http://schemas.microsoft.com/office/drawing/2014/main" id="{B1EC06E6-6A53-44D8-B4F1-3D36461EE225}"/>
                    </a:ext>
                  </a:extLst>
                </p:cNvPr>
                <p:cNvCxnSpPr>
                  <a:cxnSpLocks/>
                  <a:stCxn id="14" idx="2"/>
                  <a:endCxn id="16" idx="1"/>
                </p:cNvCxnSpPr>
                <p:nvPr/>
              </p:nvCxnSpPr>
              <p:spPr>
                <a:xfrm rot="16200000" flipH="1">
                  <a:off x="4131334" y="4576494"/>
                  <a:ext cx="462831" cy="541765"/>
                </a:xfrm>
                <a:prstGeom prst="bentConnector2">
                  <a:avLst/>
                </a:prstGeom>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8ABDBD17-0A71-4A92-B4E7-595CBB70FBAA}"/>
                    </a:ext>
                  </a:extLst>
                </p:cNvPr>
                <p:cNvCxnSpPr>
                  <a:cxnSpLocks/>
                  <a:stCxn id="16" idx="3"/>
                  <a:endCxn id="18" idx="1"/>
                </p:cNvCxnSpPr>
                <p:nvPr/>
              </p:nvCxnSpPr>
              <p:spPr>
                <a:xfrm>
                  <a:off x="5293050" y="5078793"/>
                  <a:ext cx="50036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Rectangle 32">
                  <a:extLst>
                    <a:ext uri="{FF2B5EF4-FFF2-40B4-BE49-F238E27FC236}">
                      <a16:creationId xmlns:a16="http://schemas.microsoft.com/office/drawing/2014/main" id="{C578E3CA-2202-4B57-A423-2E5F8433A897}"/>
                    </a:ext>
                  </a:extLst>
                </p:cNvPr>
                <p:cNvSpPr/>
                <p:nvPr/>
              </p:nvSpPr>
              <p:spPr>
                <a:xfrm>
                  <a:off x="7658959" y="3789238"/>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No</a:t>
                  </a:r>
                  <a:endParaRPr lang="en-GB" sz="1600" dirty="0"/>
                </a:p>
              </p:txBody>
            </p:sp>
            <p:cxnSp>
              <p:nvCxnSpPr>
                <p:cNvPr id="34" name="Straight Arrow Connector 33">
                  <a:extLst>
                    <a:ext uri="{FF2B5EF4-FFF2-40B4-BE49-F238E27FC236}">
                      <a16:creationId xmlns:a16="http://schemas.microsoft.com/office/drawing/2014/main" id="{F6D95B27-C670-45BF-83F6-0E9D935672B9}"/>
                    </a:ext>
                  </a:extLst>
                </p:cNvPr>
                <p:cNvCxnSpPr>
                  <a:cxnSpLocks/>
                  <a:stCxn id="45" idx="3"/>
                  <a:endCxn id="6" idx="1"/>
                </p:cNvCxnSpPr>
                <p:nvPr/>
              </p:nvCxnSpPr>
              <p:spPr>
                <a:xfrm flipV="1">
                  <a:off x="9794698" y="5067413"/>
                  <a:ext cx="320852" cy="7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85C6AC0A-A735-453D-9B70-754404CCE336}"/>
                    </a:ext>
                  </a:extLst>
                </p:cNvPr>
                <p:cNvCxnSpPr>
                  <a:cxnSpLocks/>
                </p:cNvCxnSpPr>
                <p:nvPr/>
              </p:nvCxnSpPr>
              <p:spPr>
                <a:xfrm>
                  <a:off x="7988668" y="4220060"/>
                  <a:ext cx="0" cy="414149"/>
                </a:xfrm>
                <a:prstGeom prst="line">
                  <a:avLst/>
                </a:prstGeom>
              </p:spPr>
              <p:style>
                <a:lnRef idx="3">
                  <a:schemeClr val="dk1"/>
                </a:lnRef>
                <a:fillRef idx="0">
                  <a:schemeClr val="dk1"/>
                </a:fillRef>
                <a:effectRef idx="2">
                  <a:schemeClr val="dk1"/>
                </a:effectRef>
                <a:fontRef idx="minor">
                  <a:schemeClr val="tx1"/>
                </a:fontRef>
              </p:style>
            </p:cxnSp>
            <p:cxnSp>
              <p:nvCxnSpPr>
                <p:cNvPr id="44" name="Connector: Elbow 43">
                  <a:extLst>
                    <a:ext uri="{FF2B5EF4-FFF2-40B4-BE49-F238E27FC236}">
                      <a16:creationId xmlns:a16="http://schemas.microsoft.com/office/drawing/2014/main" id="{D48ED650-70E2-4510-BF65-8836E5144AFE}"/>
                    </a:ext>
                  </a:extLst>
                </p:cNvPr>
                <p:cNvCxnSpPr>
                  <a:cxnSpLocks/>
                  <a:endCxn id="19" idx="1"/>
                </p:cNvCxnSpPr>
                <p:nvPr/>
              </p:nvCxnSpPr>
              <p:spPr>
                <a:xfrm flipV="1">
                  <a:off x="7988668" y="3434426"/>
                  <a:ext cx="1005603" cy="348644"/>
                </a:xfrm>
                <a:prstGeom prst="bentConnector3">
                  <a:avLst>
                    <a:gd name="adj1" fmla="val 163"/>
                  </a:avLst>
                </a:prstGeom>
                <a:ln>
                  <a:tailEnd type="triangle"/>
                </a:ln>
              </p:spPr>
              <p:style>
                <a:lnRef idx="3">
                  <a:schemeClr val="dk1"/>
                </a:lnRef>
                <a:fillRef idx="0">
                  <a:schemeClr val="dk1"/>
                </a:fillRef>
                <a:effectRef idx="2">
                  <a:schemeClr val="dk1"/>
                </a:effectRef>
                <a:fontRef idx="minor">
                  <a:schemeClr val="tx1"/>
                </a:fontRef>
              </p:style>
            </p:cxnSp>
          </p:grpSp>
        </p:grpSp>
        <p:sp>
          <p:nvSpPr>
            <p:cNvPr id="45" name="Rectangle 44">
              <a:extLst>
                <a:ext uri="{FF2B5EF4-FFF2-40B4-BE49-F238E27FC236}">
                  <a16:creationId xmlns:a16="http://schemas.microsoft.com/office/drawing/2014/main" id="{061B9982-88DB-4EE2-B1BB-3D92682DD46B}"/>
                </a:ext>
              </a:extLst>
            </p:cNvPr>
            <p:cNvSpPr/>
            <p:nvPr/>
          </p:nvSpPr>
          <p:spPr>
            <a:xfrm>
              <a:off x="9135280" y="4872000"/>
              <a:ext cx="659418" cy="43082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Yes</a:t>
              </a:r>
              <a:endParaRPr lang="en-GB" sz="1600" dirty="0"/>
            </a:p>
          </p:txBody>
        </p:sp>
        <p:cxnSp>
          <p:nvCxnSpPr>
            <p:cNvPr id="59" name="Straight Connector 58">
              <a:extLst>
                <a:ext uri="{FF2B5EF4-FFF2-40B4-BE49-F238E27FC236}">
                  <a16:creationId xmlns:a16="http://schemas.microsoft.com/office/drawing/2014/main" id="{5D2DD553-B4F4-4974-8077-850A18E0DF22}"/>
                </a:ext>
              </a:extLst>
            </p:cNvPr>
            <p:cNvCxnSpPr>
              <a:cxnSpLocks/>
              <a:stCxn id="45" idx="1"/>
              <a:endCxn id="18" idx="3"/>
            </p:cNvCxnSpPr>
            <p:nvPr/>
          </p:nvCxnSpPr>
          <p:spPr>
            <a:xfrm flipH="1">
              <a:off x="8814428" y="5087411"/>
              <a:ext cx="320852" cy="3548"/>
            </a:xfrm>
            <a:prstGeom prst="line">
              <a:avLst/>
            </a:prstGeom>
          </p:spPr>
          <p:style>
            <a:lnRef idx="3">
              <a:schemeClr val="dk1"/>
            </a:lnRef>
            <a:fillRef idx="0">
              <a:schemeClr val="dk1"/>
            </a:fillRef>
            <a:effectRef idx="2">
              <a:schemeClr val="dk1"/>
            </a:effectRef>
            <a:fontRef idx="minor">
              <a:schemeClr val="tx1"/>
            </a:fontRef>
          </p:style>
        </p:cxnSp>
      </p:grpSp>
      <p:pic>
        <p:nvPicPr>
          <p:cNvPr id="35" name="Picture 34">
            <a:extLst>
              <a:ext uri="{FF2B5EF4-FFF2-40B4-BE49-F238E27FC236}">
                <a16:creationId xmlns:a16="http://schemas.microsoft.com/office/drawing/2014/main" id="{18F7E1AC-D31E-4776-879A-5B2A59F5641F}"/>
              </a:ext>
            </a:extLst>
          </p:cNvPr>
          <p:cNvPicPr>
            <a:picLocks noChangeAspect="1"/>
          </p:cNvPicPr>
          <p:nvPr/>
        </p:nvPicPr>
        <p:blipFill>
          <a:blip r:embed="rId3"/>
          <a:stretch>
            <a:fillRect/>
          </a:stretch>
        </p:blipFill>
        <p:spPr>
          <a:xfrm>
            <a:off x="6233366" y="4633830"/>
            <a:ext cx="2581062" cy="993734"/>
          </a:xfrm>
          <a:prstGeom prst="rect">
            <a:avLst/>
          </a:prstGeom>
        </p:spPr>
      </p:pic>
      <p:pic>
        <p:nvPicPr>
          <p:cNvPr id="36" name="Picture 35">
            <a:extLst>
              <a:ext uri="{FF2B5EF4-FFF2-40B4-BE49-F238E27FC236}">
                <a16:creationId xmlns:a16="http://schemas.microsoft.com/office/drawing/2014/main" id="{6CAA91A7-CEE6-4701-AED8-D366082F785C}"/>
              </a:ext>
            </a:extLst>
          </p:cNvPr>
          <p:cNvPicPr>
            <a:picLocks noChangeAspect="1"/>
          </p:cNvPicPr>
          <p:nvPr/>
        </p:nvPicPr>
        <p:blipFill>
          <a:blip r:embed="rId4"/>
          <a:stretch>
            <a:fillRect/>
          </a:stretch>
        </p:blipFill>
        <p:spPr>
          <a:xfrm>
            <a:off x="2588842" y="3024758"/>
            <a:ext cx="768163" cy="749873"/>
          </a:xfrm>
          <a:prstGeom prst="rect">
            <a:avLst/>
          </a:prstGeom>
        </p:spPr>
      </p:pic>
      <p:pic>
        <p:nvPicPr>
          <p:cNvPr id="37" name="Picture 36">
            <a:extLst>
              <a:ext uri="{FF2B5EF4-FFF2-40B4-BE49-F238E27FC236}">
                <a16:creationId xmlns:a16="http://schemas.microsoft.com/office/drawing/2014/main" id="{B74CDA5B-3A9C-4919-AD3D-D756B2F94882}"/>
              </a:ext>
            </a:extLst>
          </p:cNvPr>
          <p:cNvPicPr>
            <a:picLocks noChangeAspect="1"/>
          </p:cNvPicPr>
          <p:nvPr/>
        </p:nvPicPr>
        <p:blipFill>
          <a:blip r:embed="rId5"/>
          <a:stretch>
            <a:fillRect/>
          </a:stretch>
        </p:blipFill>
        <p:spPr>
          <a:xfrm>
            <a:off x="9010746" y="1120032"/>
            <a:ext cx="2754919" cy="2883658"/>
          </a:xfrm>
          <a:prstGeom prst="rect">
            <a:avLst/>
          </a:prstGeom>
        </p:spPr>
      </p:pic>
    </p:spTree>
    <p:extLst>
      <p:ext uri="{BB962C8B-B14F-4D97-AF65-F5344CB8AC3E}">
        <p14:creationId xmlns:p14="http://schemas.microsoft.com/office/powerpoint/2010/main" val="268835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36C37-AA33-45B3-AE2F-133632F9F5E3}"/>
              </a:ext>
            </a:extLst>
          </p:cNvPr>
          <p:cNvSpPr>
            <a:spLocks noGrp="1"/>
          </p:cNvSpPr>
          <p:nvPr>
            <p:ph type="title"/>
          </p:nvPr>
        </p:nvSpPr>
        <p:spPr/>
        <p:txBody>
          <a:bodyPr/>
          <a:lstStyle/>
          <a:p>
            <a:r>
              <a:rPr lang="en-US" dirty="0"/>
              <a:t>Decision tree examples</a:t>
            </a:r>
            <a:endParaRPr lang="en-GB" dirty="0"/>
          </a:p>
        </p:txBody>
      </p:sp>
      <p:pic>
        <p:nvPicPr>
          <p:cNvPr id="9" name="Picture 8">
            <a:extLst>
              <a:ext uri="{FF2B5EF4-FFF2-40B4-BE49-F238E27FC236}">
                <a16:creationId xmlns:a16="http://schemas.microsoft.com/office/drawing/2014/main" id="{8841E25C-EE56-4818-8D1A-512AE2BD2F99}"/>
              </a:ext>
            </a:extLst>
          </p:cNvPr>
          <p:cNvPicPr>
            <a:picLocks noChangeAspect="1"/>
          </p:cNvPicPr>
          <p:nvPr/>
        </p:nvPicPr>
        <p:blipFill>
          <a:blip r:embed="rId3"/>
          <a:stretch>
            <a:fillRect/>
          </a:stretch>
        </p:blipFill>
        <p:spPr>
          <a:xfrm>
            <a:off x="1726709" y="1240342"/>
            <a:ext cx="9794699" cy="1388019"/>
          </a:xfrm>
          <a:prstGeom prst="rect">
            <a:avLst/>
          </a:prstGeom>
        </p:spPr>
      </p:pic>
      <p:pic>
        <p:nvPicPr>
          <p:cNvPr id="10" name="Picture 9">
            <a:extLst>
              <a:ext uri="{FF2B5EF4-FFF2-40B4-BE49-F238E27FC236}">
                <a16:creationId xmlns:a16="http://schemas.microsoft.com/office/drawing/2014/main" id="{59794080-5185-4DC5-BD57-164AB6000EF9}"/>
              </a:ext>
            </a:extLst>
          </p:cNvPr>
          <p:cNvPicPr>
            <a:picLocks noChangeAspect="1"/>
          </p:cNvPicPr>
          <p:nvPr/>
        </p:nvPicPr>
        <p:blipFill>
          <a:blip r:embed="rId4"/>
          <a:stretch>
            <a:fillRect/>
          </a:stretch>
        </p:blipFill>
        <p:spPr>
          <a:xfrm>
            <a:off x="526494" y="3832906"/>
            <a:ext cx="11721044" cy="1388019"/>
          </a:xfrm>
          <a:prstGeom prst="rect">
            <a:avLst/>
          </a:prstGeom>
        </p:spPr>
      </p:pic>
      <p:sp>
        <p:nvSpPr>
          <p:cNvPr id="28" name="Content Placeholder 6">
            <a:extLst>
              <a:ext uri="{FF2B5EF4-FFF2-40B4-BE49-F238E27FC236}">
                <a16:creationId xmlns:a16="http://schemas.microsoft.com/office/drawing/2014/main" id="{A0FA3D55-BE05-49D7-94A4-7DF82C6E4C05}"/>
              </a:ext>
            </a:extLst>
          </p:cNvPr>
          <p:cNvSpPr>
            <a:spLocks noGrp="1"/>
          </p:cNvSpPr>
          <p:nvPr>
            <p:ph sz="half" idx="1"/>
          </p:nvPr>
        </p:nvSpPr>
        <p:spPr>
          <a:xfrm rot="16200000">
            <a:off x="52912" y="2367625"/>
            <a:ext cx="1485394" cy="460098"/>
          </a:xfrm>
          <a:solidFill>
            <a:schemeClr val="bg1"/>
          </a:solidFill>
        </p:spPr>
        <p:txBody>
          <a:bodyPr/>
          <a:lstStyle/>
          <a:p>
            <a:pPr marL="0" indent="0">
              <a:buNone/>
            </a:pPr>
            <a:r>
              <a:rPr lang="en-US" dirty="0"/>
              <a:t>Trigger</a:t>
            </a:r>
            <a:endParaRPr lang="en-GB" dirty="0"/>
          </a:p>
        </p:txBody>
      </p:sp>
      <p:pic>
        <p:nvPicPr>
          <p:cNvPr id="11" name="Picture 10">
            <a:extLst>
              <a:ext uri="{FF2B5EF4-FFF2-40B4-BE49-F238E27FC236}">
                <a16:creationId xmlns:a16="http://schemas.microsoft.com/office/drawing/2014/main" id="{3A0A4FC5-1A50-416C-A540-1B241EA54403}"/>
              </a:ext>
            </a:extLst>
          </p:cNvPr>
          <p:cNvPicPr>
            <a:picLocks noChangeAspect="1"/>
          </p:cNvPicPr>
          <p:nvPr/>
        </p:nvPicPr>
        <p:blipFill>
          <a:blip r:embed="rId5"/>
          <a:stretch>
            <a:fillRect/>
          </a:stretch>
        </p:blipFill>
        <p:spPr>
          <a:xfrm>
            <a:off x="1999678" y="2488662"/>
            <a:ext cx="9064377" cy="1391276"/>
          </a:xfrm>
          <a:prstGeom prst="rect">
            <a:avLst/>
          </a:prstGeom>
        </p:spPr>
      </p:pic>
      <p:pic>
        <p:nvPicPr>
          <p:cNvPr id="12" name="Picture 11">
            <a:extLst>
              <a:ext uri="{FF2B5EF4-FFF2-40B4-BE49-F238E27FC236}">
                <a16:creationId xmlns:a16="http://schemas.microsoft.com/office/drawing/2014/main" id="{57ECCD92-8D4C-42CC-9535-6977231CDE9B}"/>
              </a:ext>
            </a:extLst>
          </p:cNvPr>
          <p:cNvPicPr>
            <a:picLocks noChangeAspect="1"/>
          </p:cNvPicPr>
          <p:nvPr/>
        </p:nvPicPr>
        <p:blipFill>
          <a:blip r:embed="rId6"/>
          <a:stretch>
            <a:fillRect/>
          </a:stretch>
        </p:blipFill>
        <p:spPr>
          <a:xfrm>
            <a:off x="675640" y="5249294"/>
            <a:ext cx="11371951" cy="1188091"/>
          </a:xfrm>
          <a:prstGeom prst="rect">
            <a:avLst/>
          </a:prstGeom>
        </p:spPr>
      </p:pic>
      <p:cxnSp>
        <p:nvCxnSpPr>
          <p:cNvPr id="14" name="Straight Arrow Connector 13">
            <a:extLst>
              <a:ext uri="{FF2B5EF4-FFF2-40B4-BE49-F238E27FC236}">
                <a16:creationId xmlns:a16="http://schemas.microsoft.com/office/drawing/2014/main" id="{3670C404-9C95-4648-B26B-0EBF3098BF5A}"/>
              </a:ext>
            </a:extLst>
          </p:cNvPr>
          <p:cNvCxnSpPr>
            <a:cxnSpLocks/>
          </p:cNvCxnSpPr>
          <p:nvPr/>
        </p:nvCxnSpPr>
        <p:spPr>
          <a:xfrm>
            <a:off x="1726709" y="3162300"/>
            <a:ext cx="4830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5530DFC-FEF2-466F-9E52-18ABD100F15E}"/>
              </a:ext>
            </a:extLst>
          </p:cNvPr>
          <p:cNvPicPr>
            <a:picLocks noChangeAspect="1"/>
          </p:cNvPicPr>
          <p:nvPr/>
        </p:nvPicPr>
        <p:blipFill>
          <a:blip r:embed="rId7"/>
          <a:stretch>
            <a:fillRect/>
          </a:stretch>
        </p:blipFill>
        <p:spPr>
          <a:xfrm>
            <a:off x="248949" y="4411081"/>
            <a:ext cx="597460" cy="231668"/>
          </a:xfrm>
          <a:prstGeom prst="rect">
            <a:avLst/>
          </a:prstGeom>
        </p:spPr>
      </p:pic>
      <p:pic>
        <p:nvPicPr>
          <p:cNvPr id="22" name="Picture 21">
            <a:extLst>
              <a:ext uri="{FF2B5EF4-FFF2-40B4-BE49-F238E27FC236}">
                <a16:creationId xmlns:a16="http://schemas.microsoft.com/office/drawing/2014/main" id="{1F6782FB-2213-41D0-841C-9D1263C0CD91}"/>
              </a:ext>
            </a:extLst>
          </p:cNvPr>
          <p:cNvPicPr>
            <a:picLocks noChangeAspect="1"/>
          </p:cNvPicPr>
          <p:nvPr/>
        </p:nvPicPr>
        <p:blipFill>
          <a:blip r:embed="rId7"/>
          <a:stretch>
            <a:fillRect/>
          </a:stretch>
        </p:blipFill>
        <p:spPr>
          <a:xfrm>
            <a:off x="198149" y="5775696"/>
            <a:ext cx="597460" cy="231668"/>
          </a:xfrm>
          <a:prstGeom prst="rect">
            <a:avLst/>
          </a:prstGeom>
        </p:spPr>
      </p:pic>
      <p:pic>
        <p:nvPicPr>
          <p:cNvPr id="25" name="Picture 24">
            <a:extLst>
              <a:ext uri="{FF2B5EF4-FFF2-40B4-BE49-F238E27FC236}">
                <a16:creationId xmlns:a16="http://schemas.microsoft.com/office/drawing/2014/main" id="{9B1F7B09-22B4-4477-8E35-6A8A84B4E6DC}"/>
              </a:ext>
            </a:extLst>
          </p:cNvPr>
          <p:cNvPicPr>
            <a:picLocks noChangeAspect="1"/>
          </p:cNvPicPr>
          <p:nvPr/>
        </p:nvPicPr>
        <p:blipFill>
          <a:blip r:embed="rId7"/>
          <a:stretch>
            <a:fillRect/>
          </a:stretch>
        </p:blipFill>
        <p:spPr>
          <a:xfrm>
            <a:off x="1669524" y="1780222"/>
            <a:ext cx="597460" cy="231668"/>
          </a:xfrm>
          <a:prstGeom prst="rect">
            <a:avLst/>
          </a:prstGeom>
        </p:spPr>
      </p:pic>
      <p:sp>
        <p:nvSpPr>
          <p:cNvPr id="29" name="Oval 28">
            <a:extLst>
              <a:ext uri="{FF2B5EF4-FFF2-40B4-BE49-F238E27FC236}">
                <a16:creationId xmlns:a16="http://schemas.microsoft.com/office/drawing/2014/main" id="{36537E2E-C5E3-4D57-A6A9-4C465AAF213A}"/>
              </a:ext>
            </a:extLst>
          </p:cNvPr>
          <p:cNvSpPr/>
          <p:nvPr/>
        </p:nvSpPr>
        <p:spPr>
          <a:xfrm>
            <a:off x="362223" y="1567609"/>
            <a:ext cx="1051069" cy="2019030"/>
          </a:xfrm>
          <a:prstGeom prst="ellipse">
            <a:avLst/>
          </a:prstGeom>
          <a:solidFill>
            <a:srgbClr val="59B1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ontent Placeholder 6">
            <a:extLst>
              <a:ext uri="{FF2B5EF4-FFF2-40B4-BE49-F238E27FC236}">
                <a16:creationId xmlns:a16="http://schemas.microsoft.com/office/drawing/2014/main" id="{5B6F3FD1-9B4B-4F08-8A28-CE7E80CD64B6}"/>
              </a:ext>
            </a:extLst>
          </p:cNvPr>
          <p:cNvSpPr txBox="1">
            <a:spLocks/>
          </p:cNvSpPr>
          <p:nvPr/>
        </p:nvSpPr>
        <p:spPr>
          <a:xfrm rot="16200000">
            <a:off x="141812" y="2393025"/>
            <a:ext cx="1485394" cy="460098"/>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accent5"/>
              </a:buClr>
              <a:buFont typeface="Wingdings" panose="05000000000000000000" pitchFamily="2" charset="2"/>
              <a:buChar char="§"/>
              <a:defRPr sz="24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t>Trigger</a:t>
            </a:r>
            <a:endParaRPr lang="en-GB" dirty="0"/>
          </a:p>
        </p:txBody>
      </p:sp>
      <p:pic>
        <p:nvPicPr>
          <p:cNvPr id="3" name="Picture 2">
            <a:extLst>
              <a:ext uri="{FF2B5EF4-FFF2-40B4-BE49-F238E27FC236}">
                <a16:creationId xmlns:a16="http://schemas.microsoft.com/office/drawing/2014/main" id="{9C8ABC11-F8A4-4A7D-8D37-CFEE5F66CACA}"/>
              </a:ext>
            </a:extLst>
          </p:cNvPr>
          <p:cNvPicPr>
            <a:picLocks noChangeAspect="1"/>
          </p:cNvPicPr>
          <p:nvPr/>
        </p:nvPicPr>
        <p:blipFill>
          <a:blip r:embed="rId8"/>
          <a:stretch>
            <a:fillRect/>
          </a:stretch>
        </p:blipFill>
        <p:spPr>
          <a:xfrm>
            <a:off x="2082568" y="1169661"/>
            <a:ext cx="2578832" cy="1290632"/>
          </a:xfrm>
          <a:prstGeom prst="rect">
            <a:avLst/>
          </a:prstGeom>
        </p:spPr>
      </p:pic>
      <p:sp>
        <p:nvSpPr>
          <p:cNvPr id="18" name="Rectangle 17">
            <a:extLst>
              <a:ext uri="{FF2B5EF4-FFF2-40B4-BE49-F238E27FC236}">
                <a16:creationId xmlns:a16="http://schemas.microsoft.com/office/drawing/2014/main" id="{18082A45-FB18-4A5B-BD84-03A2E744C5B2}"/>
              </a:ext>
            </a:extLst>
          </p:cNvPr>
          <p:cNvSpPr/>
          <p:nvPr/>
        </p:nvSpPr>
        <p:spPr>
          <a:xfrm>
            <a:off x="8456313" y="1147997"/>
            <a:ext cx="3338063" cy="2684910"/>
          </a:xfrm>
          <a:prstGeom prst="rect">
            <a:avLst/>
          </a:prstGeom>
          <a:no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692747-F375-4249-8AF6-EECA74218346}"/>
              </a:ext>
            </a:extLst>
          </p:cNvPr>
          <p:cNvSpPr/>
          <p:nvPr/>
        </p:nvSpPr>
        <p:spPr>
          <a:xfrm>
            <a:off x="9267984" y="5290027"/>
            <a:ext cx="2864543" cy="1203006"/>
          </a:xfrm>
          <a:prstGeom prst="rect">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2F722E8-201B-427C-8E1E-F3E549E28685}"/>
              </a:ext>
            </a:extLst>
          </p:cNvPr>
          <p:cNvSpPr/>
          <p:nvPr/>
        </p:nvSpPr>
        <p:spPr>
          <a:xfrm>
            <a:off x="8656865" y="3948928"/>
            <a:ext cx="3475662" cy="1203006"/>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7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8DD3D-8D1D-4764-80DB-02DD725FC258}"/>
              </a:ext>
            </a:extLst>
          </p:cNvPr>
          <p:cNvSpPr>
            <a:spLocks noGrp="1"/>
          </p:cNvSpPr>
          <p:nvPr>
            <p:ph idx="1"/>
          </p:nvPr>
        </p:nvSpPr>
        <p:spPr>
          <a:xfrm>
            <a:off x="603739" y="1278988"/>
            <a:ext cx="10515600" cy="5234354"/>
          </a:xfrm>
        </p:spPr>
        <p:txBody>
          <a:bodyPr/>
          <a:lstStyle/>
          <a:p>
            <a:pPr marL="0" indent="0">
              <a:buNone/>
            </a:pPr>
            <a:r>
              <a:rPr lang="en-US" dirty="0">
                <a:solidFill>
                  <a:schemeClr val="accent4">
                    <a:lumMod val="75000"/>
                  </a:schemeClr>
                </a:solidFill>
              </a:rPr>
              <a:t>Hazard </a:t>
            </a:r>
            <a:r>
              <a:rPr lang="en-US" dirty="0" err="1">
                <a:solidFill>
                  <a:schemeClr val="accent4">
                    <a:lumMod val="75000"/>
                  </a:schemeClr>
                </a:solidFill>
              </a:rPr>
              <a:t>characterisation</a:t>
            </a:r>
            <a:endParaRPr lang="en-US" dirty="0">
              <a:solidFill>
                <a:schemeClr val="accent4">
                  <a:lumMod val="75000"/>
                </a:schemeClr>
              </a:solidFill>
            </a:endParaRPr>
          </a:p>
          <a:p>
            <a:pPr marL="0" indent="0">
              <a:buNone/>
            </a:pPr>
            <a:r>
              <a:rPr lang="en-US" dirty="0"/>
              <a:t>Reference values established by EFSA can be retrieved from the EFSA chemical hazards database </a:t>
            </a:r>
            <a:r>
              <a:rPr lang="en-US" dirty="0" err="1"/>
              <a:t>OpenFoodTox</a:t>
            </a:r>
            <a:endParaRPr lang="en-US" dirty="0"/>
          </a:p>
          <a:p>
            <a:pPr marL="0" indent="0">
              <a:buNone/>
            </a:pPr>
            <a:r>
              <a:rPr lang="en-GB" sz="1800" dirty="0">
                <a:hlinkClick r:id="rId3"/>
              </a:rPr>
              <a:t>(http://www.efsa.europa.eu/en/data/chemical-hazards-data</a:t>
            </a:r>
            <a:r>
              <a:rPr lang="en-GB" sz="1800" dirty="0"/>
              <a:t>)</a:t>
            </a:r>
          </a:p>
          <a:p>
            <a:pPr marL="0" indent="0">
              <a:buNone/>
            </a:pPr>
            <a:endParaRPr lang="en-US" dirty="0"/>
          </a:p>
          <a:p>
            <a:pPr marL="0" indent="0">
              <a:buNone/>
            </a:pPr>
            <a:r>
              <a:rPr lang="en-US" dirty="0">
                <a:solidFill>
                  <a:schemeClr val="accent4">
                    <a:lumMod val="75000"/>
                  </a:schemeClr>
                </a:solidFill>
              </a:rPr>
              <a:t>Food description</a:t>
            </a:r>
          </a:p>
          <a:p>
            <a:pPr marL="0" indent="0">
              <a:buNone/>
            </a:pPr>
            <a:r>
              <a:rPr lang="en-US" dirty="0"/>
              <a:t>According to EFSA FoodEx2 food </a:t>
            </a:r>
            <a:r>
              <a:rPr lang="en-US" dirty="0" err="1"/>
              <a:t>categorisation</a:t>
            </a:r>
            <a:r>
              <a:rPr lang="en-US" dirty="0"/>
              <a:t> catalogue</a:t>
            </a:r>
          </a:p>
          <a:p>
            <a:pPr marL="0" indent="0">
              <a:buNone/>
            </a:pPr>
            <a:endParaRPr lang="en-US" dirty="0"/>
          </a:p>
          <a:p>
            <a:pPr marL="0" indent="0">
              <a:buNone/>
            </a:pPr>
            <a:r>
              <a:rPr lang="en-US" dirty="0">
                <a:solidFill>
                  <a:schemeClr val="accent4">
                    <a:lumMod val="75000"/>
                  </a:schemeClr>
                </a:solidFill>
              </a:rPr>
              <a:t>Exposure assessment </a:t>
            </a:r>
          </a:p>
          <a:p>
            <a:pPr marL="0" indent="0">
              <a:buNone/>
            </a:pPr>
            <a:r>
              <a:rPr lang="en-US" dirty="0"/>
              <a:t>RACE uses data from EU comprehensive food consumption database</a:t>
            </a:r>
          </a:p>
          <a:p>
            <a:pPr marL="0" indent="0">
              <a:buNone/>
            </a:pPr>
            <a:endParaRPr lang="en-US" dirty="0"/>
          </a:p>
          <a:p>
            <a:pPr marL="0" indent="0">
              <a:buNone/>
            </a:pPr>
            <a:endParaRPr lang="en-GB" dirty="0"/>
          </a:p>
        </p:txBody>
      </p:sp>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Hazards and Food</a:t>
            </a:r>
          </a:p>
        </p:txBody>
      </p:sp>
      <p:grpSp>
        <p:nvGrpSpPr>
          <p:cNvPr id="3" name="Group 2">
            <a:extLst>
              <a:ext uri="{FF2B5EF4-FFF2-40B4-BE49-F238E27FC236}">
                <a16:creationId xmlns:a16="http://schemas.microsoft.com/office/drawing/2014/main" id="{03C545BB-7CA3-474B-9936-2E1C15643260}"/>
              </a:ext>
            </a:extLst>
          </p:cNvPr>
          <p:cNvGrpSpPr/>
          <p:nvPr/>
        </p:nvGrpSpPr>
        <p:grpSpPr>
          <a:xfrm>
            <a:off x="5373945" y="344659"/>
            <a:ext cx="1783809" cy="1451770"/>
            <a:chOff x="8023684" y="3629123"/>
            <a:chExt cx="2176461" cy="1877731"/>
          </a:xfrm>
        </p:grpSpPr>
        <p:pic>
          <p:nvPicPr>
            <p:cNvPr id="7" name="Picture 6">
              <a:extLst>
                <a:ext uri="{FF2B5EF4-FFF2-40B4-BE49-F238E27FC236}">
                  <a16:creationId xmlns:a16="http://schemas.microsoft.com/office/drawing/2014/main" id="{8DD223C1-B5A6-4E9E-B092-D5502B4C0CAB}"/>
                </a:ext>
              </a:extLst>
            </p:cNvPr>
            <p:cNvPicPr>
              <a:picLocks noChangeAspect="1"/>
            </p:cNvPicPr>
            <p:nvPr/>
          </p:nvPicPr>
          <p:blipFill>
            <a:blip r:embed="rId4"/>
            <a:stretch>
              <a:fillRect/>
            </a:stretch>
          </p:blipFill>
          <p:spPr>
            <a:xfrm>
              <a:off x="8023684" y="3629123"/>
              <a:ext cx="2176461" cy="1877731"/>
            </a:xfrm>
            <a:prstGeom prst="rect">
              <a:avLst/>
            </a:prstGeom>
          </p:spPr>
        </p:pic>
        <p:pic>
          <p:nvPicPr>
            <p:cNvPr id="8" name="Graphic 7" descr="Rat">
              <a:extLst>
                <a:ext uri="{FF2B5EF4-FFF2-40B4-BE49-F238E27FC236}">
                  <a16:creationId xmlns:a16="http://schemas.microsoft.com/office/drawing/2014/main" id="{E1F47E55-DC25-4BC5-B590-5A998FFE93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7646" y="3737025"/>
              <a:ext cx="718845" cy="718845"/>
            </a:xfrm>
            <a:prstGeom prst="rect">
              <a:avLst/>
            </a:prstGeom>
          </p:spPr>
        </p:pic>
        <p:pic>
          <p:nvPicPr>
            <p:cNvPr id="9" name="Graphic 8" descr="DNA">
              <a:extLst>
                <a:ext uri="{FF2B5EF4-FFF2-40B4-BE49-F238E27FC236}">
                  <a16:creationId xmlns:a16="http://schemas.microsoft.com/office/drawing/2014/main" id="{1ABFFE81-771B-40CD-9E4E-7BF8930B71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32271">
              <a:off x="9190436" y="3980115"/>
              <a:ext cx="718845" cy="718845"/>
            </a:xfrm>
            <a:prstGeom prst="rect">
              <a:avLst/>
            </a:prstGeom>
          </p:spPr>
        </p:pic>
        <p:pic>
          <p:nvPicPr>
            <p:cNvPr id="10" name="Graphic 9" descr="Flask">
              <a:extLst>
                <a:ext uri="{FF2B5EF4-FFF2-40B4-BE49-F238E27FC236}">
                  <a16:creationId xmlns:a16="http://schemas.microsoft.com/office/drawing/2014/main" id="{863CDB3B-DBC3-4FF0-82BF-C8BCAC9C58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40149" y="4563773"/>
              <a:ext cx="718845" cy="718845"/>
            </a:xfrm>
            <a:prstGeom prst="rect">
              <a:avLst/>
            </a:prstGeom>
          </p:spPr>
        </p:pic>
      </p:grpSp>
      <p:grpSp>
        <p:nvGrpSpPr>
          <p:cNvPr id="15" name="Group 14">
            <a:extLst>
              <a:ext uri="{FF2B5EF4-FFF2-40B4-BE49-F238E27FC236}">
                <a16:creationId xmlns:a16="http://schemas.microsoft.com/office/drawing/2014/main" id="{342AA7B9-A1EB-437D-87EE-13E483015B80}"/>
              </a:ext>
            </a:extLst>
          </p:cNvPr>
          <p:cNvGrpSpPr/>
          <p:nvPr/>
        </p:nvGrpSpPr>
        <p:grpSpPr>
          <a:xfrm>
            <a:off x="9053080" y="5074617"/>
            <a:ext cx="1798608" cy="1512309"/>
            <a:chOff x="9053079" y="4709195"/>
            <a:chExt cx="2176461" cy="1877731"/>
          </a:xfrm>
        </p:grpSpPr>
        <p:pic>
          <p:nvPicPr>
            <p:cNvPr id="14" name="Picture 13">
              <a:extLst>
                <a:ext uri="{FF2B5EF4-FFF2-40B4-BE49-F238E27FC236}">
                  <a16:creationId xmlns:a16="http://schemas.microsoft.com/office/drawing/2014/main" id="{55E684BF-057C-4737-AF68-A3E569F14939}"/>
                </a:ext>
              </a:extLst>
            </p:cNvPr>
            <p:cNvPicPr>
              <a:picLocks noChangeAspect="1"/>
            </p:cNvPicPr>
            <p:nvPr/>
          </p:nvPicPr>
          <p:blipFill>
            <a:blip r:embed="rId4"/>
            <a:stretch>
              <a:fillRect/>
            </a:stretch>
          </p:blipFill>
          <p:spPr>
            <a:xfrm>
              <a:off x="9053079" y="4709195"/>
              <a:ext cx="2176461" cy="1877731"/>
            </a:xfrm>
            <a:prstGeom prst="rect">
              <a:avLst/>
            </a:prstGeom>
          </p:spPr>
        </p:pic>
        <p:pic>
          <p:nvPicPr>
            <p:cNvPr id="11" name="Graphic 10" descr="Pasta">
              <a:extLst>
                <a:ext uri="{FF2B5EF4-FFF2-40B4-BE49-F238E27FC236}">
                  <a16:creationId xmlns:a16="http://schemas.microsoft.com/office/drawing/2014/main" id="{FEFC8AA3-9179-4837-8B44-E526039DD0D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2908" y="5583226"/>
              <a:ext cx="565135" cy="565135"/>
            </a:xfrm>
            <a:prstGeom prst="rect">
              <a:avLst/>
            </a:prstGeom>
          </p:spPr>
        </p:pic>
        <p:pic>
          <p:nvPicPr>
            <p:cNvPr id="12" name="Graphic 11" descr="Fork and knife">
              <a:extLst>
                <a:ext uri="{FF2B5EF4-FFF2-40B4-BE49-F238E27FC236}">
                  <a16:creationId xmlns:a16="http://schemas.microsoft.com/office/drawing/2014/main" id="{2DFA0123-C5B6-4D43-AC0F-BF7BBB7CAEA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95206" y="5648061"/>
              <a:ext cx="565135" cy="565135"/>
            </a:xfrm>
            <a:prstGeom prst="rect">
              <a:avLst/>
            </a:prstGeom>
          </p:spPr>
        </p:pic>
        <p:pic>
          <p:nvPicPr>
            <p:cNvPr id="13" name="Graphic 12" descr="Family with two children">
              <a:extLst>
                <a:ext uri="{FF2B5EF4-FFF2-40B4-BE49-F238E27FC236}">
                  <a16:creationId xmlns:a16="http://schemas.microsoft.com/office/drawing/2014/main" id="{AF8627E1-37D2-4905-BBC3-0B8C28F1CD0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58743" y="4930343"/>
              <a:ext cx="565135" cy="565135"/>
            </a:xfrm>
            <a:prstGeom prst="rect">
              <a:avLst/>
            </a:prstGeom>
          </p:spPr>
        </p:pic>
      </p:grpSp>
    </p:spTree>
    <p:extLst>
      <p:ext uri="{BB962C8B-B14F-4D97-AF65-F5344CB8AC3E}">
        <p14:creationId xmlns:p14="http://schemas.microsoft.com/office/powerpoint/2010/main" val="263835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Tool</a:t>
            </a:r>
          </a:p>
        </p:txBody>
      </p:sp>
      <p:pic>
        <p:nvPicPr>
          <p:cNvPr id="12" name="Picture 11">
            <a:extLst>
              <a:ext uri="{FF2B5EF4-FFF2-40B4-BE49-F238E27FC236}">
                <a16:creationId xmlns:a16="http://schemas.microsoft.com/office/drawing/2014/main" id="{459CCB85-D54C-4418-BB2E-FBDB65EC0AFA}"/>
              </a:ext>
            </a:extLst>
          </p:cNvPr>
          <p:cNvPicPr>
            <a:picLocks noChangeAspect="1"/>
          </p:cNvPicPr>
          <p:nvPr/>
        </p:nvPicPr>
        <p:blipFill>
          <a:blip r:embed="rId3"/>
          <a:stretch>
            <a:fillRect/>
          </a:stretch>
        </p:blipFill>
        <p:spPr>
          <a:xfrm>
            <a:off x="0" y="1001510"/>
            <a:ext cx="12158896" cy="753567"/>
          </a:xfrm>
          <a:prstGeom prst="rect">
            <a:avLst/>
          </a:prstGeom>
        </p:spPr>
      </p:pic>
      <p:pic>
        <p:nvPicPr>
          <p:cNvPr id="13" name="Picture 12">
            <a:extLst>
              <a:ext uri="{FF2B5EF4-FFF2-40B4-BE49-F238E27FC236}">
                <a16:creationId xmlns:a16="http://schemas.microsoft.com/office/drawing/2014/main" id="{807AD554-4685-4E12-8387-827FD7A0D436}"/>
              </a:ext>
            </a:extLst>
          </p:cNvPr>
          <p:cNvPicPr>
            <a:picLocks noChangeAspect="1"/>
          </p:cNvPicPr>
          <p:nvPr/>
        </p:nvPicPr>
        <p:blipFill>
          <a:blip r:embed="rId4"/>
          <a:stretch>
            <a:fillRect/>
          </a:stretch>
        </p:blipFill>
        <p:spPr>
          <a:xfrm>
            <a:off x="55863" y="1722663"/>
            <a:ext cx="11690273" cy="1443869"/>
          </a:xfrm>
          <a:prstGeom prst="rect">
            <a:avLst/>
          </a:prstGeom>
        </p:spPr>
      </p:pic>
      <p:pic>
        <p:nvPicPr>
          <p:cNvPr id="15" name="Picture 14">
            <a:extLst>
              <a:ext uri="{FF2B5EF4-FFF2-40B4-BE49-F238E27FC236}">
                <a16:creationId xmlns:a16="http://schemas.microsoft.com/office/drawing/2014/main" id="{CC2B31CB-3D9C-4763-8978-130092738FD6}"/>
              </a:ext>
            </a:extLst>
          </p:cNvPr>
          <p:cNvPicPr>
            <a:picLocks noChangeAspect="1"/>
          </p:cNvPicPr>
          <p:nvPr/>
        </p:nvPicPr>
        <p:blipFill>
          <a:blip r:embed="rId5"/>
          <a:stretch>
            <a:fillRect/>
          </a:stretch>
        </p:blipFill>
        <p:spPr>
          <a:xfrm>
            <a:off x="108227" y="3318536"/>
            <a:ext cx="4486275" cy="3429000"/>
          </a:xfrm>
          <a:prstGeom prst="rect">
            <a:avLst/>
          </a:prstGeom>
        </p:spPr>
      </p:pic>
      <p:sp>
        <p:nvSpPr>
          <p:cNvPr id="2" name="Rectangle 1">
            <a:extLst>
              <a:ext uri="{FF2B5EF4-FFF2-40B4-BE49-F238E27FC236}">
                <a16:creationId xmlns:a16="http://schemas.microsoft.com/office/drawing/2014/main" id="{E3DC51E6-7F49-4918-AD7F-D3DAAED51D36}"/>
              </a:ext>
            </a:extLst>
          </p:cNvPr>
          <p:cNvSpPr/>
          <p:nvPr/>
        </p:nvSpPr>
        <p:spPr>
          <a:xfrm>
            <a:off x="4729513" y="3318536"/>
            <a:ext cx="6494899" cy="646331"/>
          </a:xfrm>
          <a:prstGeom prst="rect">
            <a:avLst/>
          </a:prstGeom>
        </p:spPr>
        <p:txBody>
          <a:bodyPr wrap="square">
            <a:spAutoFit/>
          </a:bodyPr>
          <a:lstStyle/>
          <a:p>
            <a:pPr lvl="0"/>
            <a:r>
              <a:rPr lang="en-GB" dirty="0"/>
              <a:t>link </a:t>
            </a:r>
            <a:r>
              <a:rPr lang="en-GB" u="sng" dirty="0">
                <a:hlinkClick r:id="rId6"/>
              </a:rPr>
              <a:t>https://www.efsa.europa.eu/en/microstrategy/race</a:t>
            </a:r>
            <a:r>
              <a:rPr lang="en-GB" dirty="0"/>
              <a:t>.</a:t>
            </a:r>
          </a:p>
        </p:txBody>
      </p:sp>
    </p:spTree>
    <p:extLst>
      <p:ext uri="{BB962C8B-B14F-4D97-AF65-F5344CB8AC3E}">
        <p14:creationId xmlns:p14="http://schemas.microsoft.com/office/powerpoint/2010/main" val="113400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Tool</a:t>
            </a:r>
          </a:p>
        </p:txBody>
      </p:sp>
      <p:pic>
        <p:nvPicPr>
          <p:cNvPr id="5" name="Picture 4">
            <a:extLst>
              <a:ext uri="{FF2B5EF4-FFF2-40B4-BE49-F238E27FC236}">
                <a16:creationId xmlns:a16="http://schemas.microsoft.com/office/drawing/2014/main" id="{EFEFA582-B5F3-4FAA-A831-B5D5257A0A5B}"/>
              </a:ext>
            </a:extLst>
          </p:cNvPr>
          <p:cNvPicPr>
            <a:picLocks noChangeAspect="1"/>
          </p:cNvPicPr>
          <p:nvPr/>
        </p:nvPicPr>
        <p:blipFill>
          <a:blip r:embed="rId3"/>
          <a:stretch>
            <a:fillRect/>
          </a:stretch>
        </p:blipFill>
        <p:spPr>
          <a:xfrm>
            <a:off x="0" y="1155730"/>
            <a:ext cx="12192000" cy="5380724"/>
          </a:xfrm>
          <a:prstGeom prst="rect">
            <a:avLst/>
          </a:prstGeom>
        </p:spPr>
      </p:pic>
      <p:cxnSp>
        <p:nvCxnSpPr>
          <p:cNvPr id="7" name="Straight Arrow Connector 6">
            <a:extLst>
              <a:ext uri="{FF2B5EF4-FFF2-40B4-BE49-F238E27FC236}">
                <a16:creationId xmlns:a16="http://schemas.microsoft.com/office/drawing/2014/main" id="{B1121B4D-FFA0-4A57-A156-C93D2F3EF1CF}"/>
              </a:ext>
            </a:extLst>
          </p:cNvPr>
          <p:cNvCxnSpPr>
            <a:cxnSpLocks/>
          </p:cNvCxnSpPr>
          <p:nvPr/>
        </p:nvCxnSpPr>
        <p:spPr>
          <a:xfrm flipV="1">
            <a:off x="4620127" y="3112168"/>
            <a:ext cx="0" cy="89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ABF9D93-CB0F-4F60-A858-514DA35D3373}"/>
              </a:ext>
            </a:extLst>
          </p:cNvPr>
          <p:cNvSpPr txBox="1">
            <a:spLocks/>
          </p:cNvSpPr>
          <p:nvPr/>
        </p:nvSpPr>
        <p:spPr>
          <a:xfrm>
            <a:off x="4620127" y="4207406"/>
            <a:ext cx="3769885" cy="412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Click here to insert a new analysis</a:t>
            </a:r>
            <a:endParaRPr lang="en-US" sz="1500" b="1" dirty="0"/>
          </a:p>
        </p:txBody>
      </p:sp>
      <p:cxnSp>
        <p:nvCxnSpPr>
          <p:cNvPr id="10" name="Straight Arrow Connector 9">
            <a:extLst>
              <a:ext uri="{FF2B5EF4-FFF2-40B4-BE49-F238E27FC236}">
                <a16:creationId xmlns:a16="http://schemas.microsoft.com/office/drawing/2014/main" id="{10831253-8C3C-41F4-9E88-DD26E8FB11E8}"/>
              </a:ext>
            </a:extLst>
          </p:cNvPr>
          <p:cNvCxnSpPr>
            <a:cxnSpLocks/>
          </p:cNvCxnSpPr>
          <p:nvPr/>
        </p:nvCxnSpPr>
        <p:spPr>
          <a:xfrm flipV="1">
            <a:off x="425121" y="3116542"/>
            <a:ext cx="0" cy="898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36F6D75-1B24-4600-BE39-D1A55C69569B}"/>
              </a:ext>
            </a:extLst>
          </p:cNvPr>
          <p:cNvSpPr txBox="1">
            <a:spLocks/>
          </p:cNvSpPr>
          <p:nvPr/>
        </p:nvSpPr>
        <p:spPr>
          <a:xfrm>
            <a:off x="425121" y="4211780"/>
            <a:ext cx="3769885" cy="412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Click here to retrieve an analysis you already inserted</a:t>
            </a:r>
            <a:endParaRPr lang="en-US" sz="1500" b="1" dirty="0"/>
          </a:p>
        </p:txBody>
      </p:sp>
    </p:spTree>
    <p:extLst>
      <p:ext uri="{BB962C8B-B14F-4D97-AF65-F5344CB8AC3E}">
        <p14:creationId xmlns:p14="http://schemas.microsoft.com/office/powerpoint/2010/main" val="402352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Tool</a:t>
            </a:r>
          </a:p>
        </p:txBody>
      </p:sp>
      <p:pic>
        <p:nvPicPr>
          <p:cNvPr id="6" name="Picture 5">
            <a:extLst>
              <a:ext uri="{FF2B5EF4-FFF2-40B4-BE49-F238E27FC236}">
                <a16:creationId xmlns:a16="http://schemas.microsoft.com/office/drawing/2014/main" id="{F39933B4-82EA-4387-BE15-537683D3B649}"/>
              </a:ext>
            </a:extLst>
          </p:cNvPr>
          <p:cNvPicPr>
            <a:picLocks noChangeAspect="1"/>
          </p:cNvPicPr>
          <p:nvPr/>
        </p:nvPicPr>
        <p:blipFill>
          <a:blip r:embed="rId3"/>
          <a:stretch>
            <a:fillRect/>
          </a:stretch>
        </p:blipFill>
        <p:spPr>
          <a:xfrm>
            <a:off x="1465625" y="1156738"/>
            <a:ext cx="8076949" cy="4544524"/>
          </a:xfrm>
          <a:prstGeom prst="rect">
            <a:avLst/>
          </a:prstGeom>
        </p:spPr>
      </p:pic>
      <p:sp>
        <p:nvSpPr>
          <p:cNvPr id="7" name="Rectangle 6">
            <a:extLst>
              <a:ext uri="{FF2B5EF4-FFF2-40B4-BE49-F238E27FC236}">
                <a16:creationId xmlns:a16="http://schemas.microsoft.com/office/drawing/2014/main" id="{87B0BA2E-0152-4AA7-B6AA-E9BABCFF5BA8}"/>
              </a:ext>
            </a:extLst>
          </p:cNvPr>
          <p:cNvSpPr/>
          <p:nvPr/>
        </p:nvSpPr>
        <p:spPr>
          <a:xfrm>
            <a:off x="1822436" y="5911211"/>
            <a:ext cx="7363326" cy="369332"/>
          </a:xfrm>
          <a:prstGeom prst="rect">
            <a:avLst/>
          </a:prstGeom>
        </p:spPr>
        <p:txBody>
          <a:bodyPr wrap="square">
            <a:spAutoFit/>
          </a:bodyPr>
          <a:lstStyle/>
          <a:p>
            <a:r>
              <a:rPr lang="en-GB" dirty="0">
                <a:hlinkClick r:id="rId4"/>
              </a:rPr>
              <a:t>https://www.efsa.europa.eu/en/science/tools-and-resources</a:t>
            </a:r>
            <a:endParaRPr lang="en-GB" dirty="0"/>
          </a:p>
        </p:txBody>
      </p:sp>
    </p:spTree>
    <p:extLst>
      <p:ext uri="{BB962C8B-B14F-4D97-AF65-F5344CB8AC3E}">
        <p14:creationId xmlns:p14="http://schemas.microsoft.com/office/powerpoint/2010/main" val="333706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30597F0-2E5F-4AE9-B197-FB46C5DB091A}"/>
              </a:ext>
            </a:extLst>
          </p:cNvPr>
          <p:cNvGraphicFramePr>
            <a:graphicFrameLocks noGrp="1"/>
          </p:cNvGraphicFramePr>
          <p:nvPr>
            <p:ph sz="half" idx="1"/>
            <p:extLst>
              <p:ext uri="{D42A27DB-BD31-4B8C-83A1-F6EECF244321}">
                <p14:modId xmlns:p14="http://schemas.microsoft.com/office/powerpoint/2010/main" val="1926467696"/>
              </p:ext>
            </p:extLst>
          </p:nvPr>
        </p:nvGraphicFramePr>
        <p:xfrm>
          <a:off x="-116889" y="952976"/>
          <a:ext cx="8492490" cy="495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99DD3F1-0A9F-4144-B3FC-953932C6BB9F}"/>
              </a:ext>
            </a:extLst>
          </p:cNvPr>
          <p:cNvSpPr>
            <a:spLocks noGrp="1"/>
          </p:cNvSpPr>
          <p:nvPr>
            <p:ph type="title"/>
          </p:nvPr>
        </p:nvSpPr>
        <p:spPr>
          <a:xfrm>
            <a:off x="384000" y="64800"/>
            <a:ext cx="10240200" cy="894050"/>
          </a:xfrm>
        </p:spPr>
        <p:txBody>
          <a:bodyPr>
            <a:normAutofit/>
          </a:bodyPr>
          <a:lstStyle/>
          <a:p>
            <a:r>
              <a:rPr lang="en-GB" sz="4000" b="1" dirty="0"/>
              <a:t>RACE tool </a:t>
            </a:r>
          </a:p>
        </p:txBody>
      </p:sp>
      <p:pic>
        <p:nvPicPr>
          <p:cNvPr id="8" name="Graphic 7" descr="Bar chart">
            <a:extLst>
              <a:ext uri="{FF2B5EF4-FFF2-40B4-BE49-F238E27FC236}">
                <a16:creationId xmlns:a16="http://schemas.microsoft.com/office/drawing/2014/main" id="{425DC444-5058-4D1A-A2B1-AD3F1ACC80F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9367" y="4944849"/>
            <a:ext cx="667711" cy="667711"/>
          </a:xfrm>
          <a:prstGeom prst="rect">
            <a:avLst/>
          </a:prstGeom>
        </p:spPr>
      </p:pic>
      <p:pic>
        <p:nvPicPr>
          <p:cNvPr id="10" name="Graphic 9" descr="Internet">
            <a:extLst>
              <a:ext uri="{FF2B5EF4-FFF2-40B4-BE49-F238E27FC236}">
                <a16:creationId xmlns:a16="http://schemas.microsoft.com/office/drawing/2014/main" id="{F0CE9ED7-AC35-4D70-9110-DCF03D90B62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8379" y="4248316"/>
            <a:ext cx="667711" cy="667711"/>
          </a:xfrm>
          <a:prstGeom prst="rect">
            <a:avLst/>
          </a:prstGeom>
        </p:spPr>
      </p:pic>
      <p:pic>
        <p:nvPicPr>
          <p:cNvPr id="16" name="Graphic 15" descr="Pasta">
            <a:extLst>
              <a:ext uri="{FF2B5EF4-FFF2-40B4-BE49-F238E27FC236}">
                <a16:creationId xmlns:a16="http://schemas.microsoft.com/office/drawing/2014/main" id="{41F97F17-84DF-4A12-8568-30DC6C13268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22802" y="3857371"/>
            <a:ext cx="565135" cy="565135"/>
          </a:xfrm>
          <a:prstGeom prst="rect">
            <a:avLst/>
          </a:prstGeom>
        </p:spPr>
      </p:pic>
      <p:pic>
        <p:nvPicPr>
          <p:cNvPr id="18" name="Graphic 17" descr="Fork and knife">
            <a:extLst>
              <a:ext uri="{FF2B5EF4-FFF2-40B4-BE49-F238E27FC236}">
                <a16:creationId xmlns:a16="http://schemas.microsoft.com/office/drawing/2014/main" id="{A64A233F-9899-49A7-93C4-F00CC109845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75100" y="3922206"/>
            <a:ext cx="565135" cy="565135"/>
          </a:xfrm>
          <a:prstGeom prst="rect">
            <a:avLst/>
          </a:prstGeom>
        </p:spPr>
      </p:pic>
      <p:pic>
        <p:nvPicPr>
          <p:cNvPr id="20" name="Graphic 19" descr="Family with two children">
            <a:extLst>
              <a:ext uri="{FF2B5EF4-FFF2-40B4-BE49-F238E27FC236}">
                <a16:creationId xmlns:a16="http://schemas.microsoft.com/office/drawing/2014/main" id="{0E805C0F-567F-4BC2-A714-37EDEDAA9E9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38637" y="3204488"/>
            <a:ext cx="565135" cy="565135"/>
          </a:xfrm>
          <a:prstGeom prst="rect">
            <a:avLst/>
          </a:prstGeom>
        </p:spPr>
      </p:pic>
      <p:pic>
        <p:nvPicPr>
          <p:cNvPr id="22" name="Graphic 21" descr="Flask">
            <a:extLst>
              <a:ext uri="{FF2B5EF4-FFF2-40B4-BE49-F238E27FC236}">
                <a16:creationId xmlns:a16="http://schemas.microsoft.com/office/drawing/2014/main" id="{3DD5611E-46C9-4265-9361-6556B569267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95506" y="1930968"/>
            <a:ext cx="718845" cy="718845"/>
          </a:xfrm>
          <a:prstGeom prst="rect">
            <a:avLst/>
          </a:prstGeom>
        </p:spPr>
      </p:pic>
      <p:pic>
        <p:nvPicPr>
          <p:cNvPr id="24" name="Graphic 23" descr="Rat">
            <a:extLst>
              <a:ext uri="{FF2B5EF4-FFF2-40B4-BE49-F238E27FC236}">
                <a16:creationId xmlns:a16="http://schemas.microsoft.com/office/drawing/2014/main" id="{17B59F75-5DEE-43A4-930A-EEC6E265D54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50338" y="1070154"/>
            <a:ext cx="718845" cy="718845"/>
          </a:xfrm>
          <a:prstGeom prst="rect">
            <a:avLst/>
          </a:prstGeom>
        </p:spPr>
      </p:pic>
      <p:pic>
        <p:nvPicPr>
          <p:cNvPr id="26" name="Graphic 25" descr="DNA">
            <a:extLst>
              <a:ext uri="{FF2B5EF4-FFF2-40B4-BE49-F238E27FC236}">
                <a16:creationId xmlns:a16="http://schemas.microsoft.com/office/drawing/2014/main" id="{D890361E-D38E-4374-99C2-4F277230AE1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432271">
            <a:off x="5128745" y="1660529"/>
            <a:ext cx="718845" cy="718845"/>
          </a:xfrm>
          <a:prstGeom prst="rect">
            <a:avLst/>
          </a:prstGeom>
        </p:spPr>
      </p:pic>
      <p:sp>
        <p:nvSpPr>
          <p:cNvPr id="19" name="Content Placeholder 1">
            <a:extLst>
              <a:ext uri="{FF2B5EF4-FFF2-40B4-BE49-F238E27FC236}">
                <a16:creationId xmlns:a16="http://schemas.microsoft.com/office/drawing/2014/main" id="{2C215373-6995-4CD3-AF82-20D37A6C2817}"/>
              </a:ext>
            </a:extLst>
          </p:cNvPr>
          <p:cNvSpPr txBox="1">
            <a:spLocks/>
          </p:cNvSpPr>
          <p:nvPr/>
        </p:nvSpPr>
        <p:spPr>
          <a:xfrm>
            <a:off x="7898130" y="1614778"/>
            <a:ext cx="4021784" cy="3872558"/>
          </a:xfrm>
          <a:prstGeom prst="rect">
            <a:avLst/>
          </a:prstGeom>
        </p:spPr>
        <p:txBody>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accent5"/>
              </a:buClr>
              <a:buFont typeface="Wingdings" panose="05000000000000000000" pitchFamily="2" charset="2"/>
              <a:buChar char="§"/>
              <a:defRPr sz="24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200000"/>
              </a:lnSpc>
              <a:spcBef>
                <a:spcPts val="600"/>
              </a:spcBef>
              <a:spcAft>
                <a:spcPts val="600"/>
              </a:spcAft>
              <a:buFont typeface="Wingdings" panose="05000000000000000000" pitchFamily="2" charset="2"/>
              <a:buNone/>
            </a:pPr>
            <a:endParaRPr lang="en-GB" sz="3200" dirty="0"/>
          </a:p>
        </p:txBody>
      </p:sp>
      <p:pic>
        <p:nvPicPr>
          <p:cNvPr id="2" name="Picture 1">
            <a:extLst>
              <a:ext uri="{FF2B5EF4-FFF2-40B4-BE49-F238E27FC236}">
                <a16:creationId xmlns:a16="http://schemas.microsoft.com/office/drawing/2014/main" id="{DFBA1D3F-A4D3-406A-8581-DE851630091D}"/>
              </a:ext>
            </a:extLst>
          </p:cNvPr>
          <p:cNvPicPr>
            <a:picLocks noChangeAspect="1"/>
          </p:cNvPicPr>
          <p:nvPr/>
        </p:nvPicPr>
        <p:blipFill>
          <a:blip r:embed="rId24"/>
          <a:stretch>
            <a:fillRect/>
          </a:stretch>
        </p:blipFill>
        <p:spPr>
          <a:xfrm>
            <a:off x="9565467" y="2578356"/>
            <a:ext cx="1668865" cy="2281182"/>
          </a:xfrm>
          <a:prstGeom prst="rect">
            <a:avLst/>
          </a:prstGeom>
        </p:spPr>
      </p:pic>
      <p:sp>
        <p:nvSpPr>
          <p:cNvPr id="3" name="Arrow: Right 2">
            <a:extLst>
              <a:ext uri="{FF2B5EF4-FFF2-40B4-BE49-F238E27FC236}">
                <a16:creationId xmlns:a16="http://schemas.microsoft.com/office/drawing/2014/main" id="{99142824-D272-4A5C-8DA7-9E899FD225F5}"/>
              </a:ext>
            </a:extLst>
          </p:cNvPr>
          <p:cNvSpPr/>
          <p:nvPr/>
        </p:nvSpPr>
        <p:spPr>
          <a:xfrm>
            <a:off x="8062645" y="3294743"/>
            <a:ext cx="1008784" cy="531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07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79412" y="2394694"/>
            <a:ext cx="5872963" cy="1860232"/>
          </a:xfrm>
        </p:spPr>
        <p:txBody>
          <a:bodyPr/>
          <a:lstStyle/>
          <a:p>
            <a:pPr algn="l" defTabSz="609585" fontAlgn="base">
              <a:lnSpc>
                <a:spcPct val="80000"/>
              </a:lnSpc>
              <a:spcBef>
                <a:spcPct val="20000"/>
              </a:spcBef>
              <a:spcAft>
                <a:spcPct val="0"/>
              </a:spcAft>
            </a:pPr>
            <a:r>
              <a:rPr lang="it-IT" sz="16600" dirty="0">
                <a:solidFill>
                  <a:srgbClr val="0099AB"/>
                </a:solidFill>
              </a:rPr>
              <a:t>Q&amp;A</a:t>
            </a:r>
            <a:endParaRPr lang="en-GB" sz="16600" dirty="0">
              <a:solidFill>
                <a:srgbClr val="0099AB"/>
              </a:solidFill>
            </a:endParaRPr>
          </a:p>
        </p:txBody>
      </p:sp>
      <p:sp>
        <p:nvSpPr>
          <p:cNvPr id="5" name="Text Placeholder 4"/>
          <p:cNvSpPr>
            <a:spLocks noGrp="1"/>
          </p:cNvSpPr>
          <p:nvPr>
            <p:ph type="body" sz="quarter" idx="14"/>
          </p:nvPr>
        </p:nvSpPr>
        <p:spPr>
          <a:xfrm>
            <a:off x="6327183" y="470961"/>
            <a:ext cx="5590117" cy="439875"/>
          </a:xfrm>
        </p:spPr>
        <p:txBody>
          <a:bodyPr/>
          <a:lstStyle/>
          <a:p>
            <a:r>
              <a:rPr lang="it-IT" dirty="0"/>
              <a:t>RACE tool 27 April 2020</a:t>
            </a:r>
            <a:endParaRPr lang="en-GB" dirty="0"/>
          </a:p>
        </p:txBody>
      </p:sp>
    </p:spTree>
    <p:extLst>
      <p:ext uri="{BB962C8B-B14F-4D97-AF65-F5344CB8AC3E}">
        <p14:creationId xmlns:p14="http://schemas.microsoft.com/office/powerpoint/2010/main" val="20683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DON example</a:t>
            </a:r>
          </a:p>
        </p:txBody>
      </p:sp>
      <p:pic>
        <p:nvPicPr>
          <p:cNvPr id="11" name="Picture 10">
            <a:extLst>
              <a:ext uri="{FF2B5EF4-FFF2-40B4-BE49-F238E27FC236}">
                <a16:creationId xmlns:a16="http://schemas.microsoft.com/office/drawing/2014/main" id="{81850B5C-BF72-4151-8EC1-72E4608E7315}"/>
              </a:ext>
            </a:extLst>
          </p:cNvPr>
          <p:cNvPicPr>
            <a:picLocks noChangeAspect="1"/>
          </p:cNvPicPr>
          <p:nvPr/>
        </p:nvPicPr>
        <p:blipFill>
          <a:blip r:embed="rId3"/>
          <a:stretch>
            <a:fillRect/>
          </a:stretch>
        </p:blipFill>
        <p:spPr>
          <a:xfrm>
            <a:off x="498604" y="1409700"/>
            <a:ext cx="11194791" cy="3236448"/>
          </a:xfrm>
          <a:prstGeom prst="rect">
            <a:avLst/>
          </a:prstGeom>
        </p:spPr>
      </p:pic>
      <p:pic>
        <p:nvPicPr>
          <p:cNvPr id="12" name="Picture 11">
            <a:extLst>
              <a:ext uri="{FF2B5EF4-FFF2-40B4-BE49-F238E27FC236}">
                <a16:creationId xmlns:a16="http://schemas.microsoft.com/office/drawing/2014/main" id="{8C40C6E8-2F01-474A-8675-3F8ED8829F2A}"/>
              </a:ext>
            </a:extLst>
          </p:cNvPr>
          <p:cNvPicPr>
            <a:picLocks noChangeAspect="1"/>
          </p:cNvPicPr>
          <p:nvPr/>
        </p:nvPicPr>
        <p:blipFill>
          <a:blip r:embed="rId4"/>
          <a:stretch>
            <a:fillRect/>
          </a:stretch>
        </p:blipFill>
        <p:spPr>
          <a:xfrm>
            <a:off x="1597118" y="1034763"/>
            <a:ext cx="768163" cy="749873"/>
          </a:xfrm>
          <a:prstGeom prst="rect">
            <a:avLst/>
          </a:prstGeom>
        </p:spPr>
      </p:pic>
      <p:sp>
        <p:nvSpPr>
          <p:cNvPr id="13" name="Rectangle: Rounded Corners 12">
            <a:extLst>
              <a:ext uri="{FF2B5EF4-FFF2-40B4-BE49-F238E27FC236}">
                <a16:creationId xmlns:a16="http://schemas.microsoft.com/office/drawing/2014/main" id="{B90A0F81-7717-4B58-85EC-C1DB1A6D5A08}"/>
              </a:ext>
            </a:extLst>
          </p:cNvPr>
          <p:cNvSpPr/>
          <p:nvPr/>
        </p:nvSpPr>
        <p:spPr>
          <a:xfrm>
            <a:off x="1597118" y="5579390"/>
            <a:ext cx="2354950" cy="743918"/>
          </a:xfrm>
          <a:prstGeom prst="roundRect">
            <a:avLst/>
          </a:prstGeom>
          <a:solidFill>
            <a:srgbClr val="92D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3">
            <a:extLst>
              <a:ext uri="{FF2B5EF4-FFF2-40B4-BE49-F238E27FC236}">
                <a16:creationId xmlns:a16="http://schemas.microsoft.com/office/drawing/2014/main" id="{F23559E2-0D0E-4DE0-B833-AA98AFB93D84}"/>
              </a:ext>
            </a:extLst>
          </p:cNvPr>
          <p:cNvSpPr txBox="1">
            <a:spLocks/>
          </p:cNvSpPr>
          <p:nvPr/>
        </p:nvSpPr>
        <p:spPr>
          <a:xfrm>
            <a:off x="1981199" y="5504324"/>
            <a:ext cx="2633919"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b="1" dirty="0"/>
              <a:t>APPLY</a:t>
            </a:r>
            <a:r>
              <a:rPr lang="en-GB" dirty="0"/>
              <a:t> </a:t>
            </a:r>
          </a:p>
        </p:txBody>
      </p:sp>
    </p:spTree>
    <p:extLst>
      <p:ext uri="{BB962C8B-B14F-4D97-AF65-F5344CB8AC3E}">
        <p14:creationId xmlns:p14="http://schemas.microsoft.com/office/powerpoint/2010/main" val="210865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p:txBody>
          <a:bodyPr/>
          <a:lstStyle/>
          <a:p>
            <a:r>
              <a:rPr lang="en-GB" dirty="0"/>
              <a:t>DON example </a:t>
            </a:r>
            <a:r>
              <a:rPr lang="en-GB" sz="1400" dirty="0"/>
              <a:t>cont’d</a:t>
            </a:r>
          </a:p>
        </p:txBody>
      </p:sp>
      <p:pic>
        <p:nvPicPr>
          <p:cNvPr id="7" name="Picture 6">
            <a:extLst>
              <a:ext uri="{FF2B5EF4-FFF2-40B4-BE49-F238E27FC236}">
                <a16:creationId xmlns:a16="http://schemas.microsoft.com/office/drawing/2014/main" id="{60C72939-71B6-4581-B4F6-19794B22E7E7}"/>
              </a:ext>
            </a:extLst>
          </p:cNvPr>
          <p:cNvPicPr>
            <a:picLocks noChangeAspect="1"/>
          </p:cNvPicPr>
          <p:nvPr/>
        </p:nvPicPr>
        <p:blipFill>
          <a:blip r:embed="rId3"/>
          <a:stretch>
            <a:fillRect/>
          </a:stretch>
        </p:blipFill>
        <p:spPr>
          <a:xfrm>
            <a:off x="0" y="3651143"/>
            <a:ext cx="12192000" cy="3048000"/>
          </a:xfrm>
          <a:prstGeom prst="rect">
            <a:avLst/>
          </a:prstGeom>
        </p:spPr>
      </p:pic>
      <p:pic>
        <p:nvPicPr>
          <p:cNvPr id="8" name="Picture 7">
            <a:extLst>
              <a:ext uri="{FF2B5EF4-FFF2-40B4-BE49-F238E27FC236}">
                <a16:creationId xmlns:a16="http://schemas.microsoft.com/office/drawing/2014/main" id="{C2833271-CF99-4F15-9BF6-34FC2C958E6E}"/>
              </a:ext>
            </a:extLst>
          </p:cNvPr>
          <p:cNvPicPr>
            <a:picLocks noChangeAspect="1"/>
          </p:cNvPicPr>
          <p:nvPr/>
        </p:nvPicPr>
        <p:blipFill>
          <a:blip r:embed="rId4"/>
          <a:stretch>
            <a:fillRect/>
          </a:stretch>
        </p:blipFill>
        <p:spPr>
          <a:xfrm>
            <a:off x="0" y="1230011"/>
            <a:ext cx="12192000" cy="2071019"/>
          </a:xfrm>
          <a:prstGeom prst="rect">
            <a:avLst/>
          </a:prstGeom>
        </p:spPr>
      </p:pic>
      <p:sp>
        <p:nvSpPr>
          <p:cNvPr id="11" name="Rectangle 10">
            <a:extLst>
              <a:ext uri="{FF2B5EF4-FFF2-40B4-BE49-F238E27FC236}">
                <a16:creationId xmlns:a16="http://schemas.microsoft.com/office/drawing/2014/main" id="{08A36E05-F32E-46D0-9634-0E864DDBFDE8}"/>
              </a:ext>
            </a:extLst>
          </p:cNvPr>
          <p:cNvSpPr/>
          <p:nvPr/>
        </p:nvSpPr>
        <p:spPr>
          <a:xfrm>
            <a:off x="10624201" y="1859796"/>
            <a:ext cx="1386986" cy="27897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62E1AB1-C26B-4286-9AFD-59746567115E}"/>
              </a:ext>
            </a:extLst>
          </p:cNvPr>
          <p:cNvSpPr/>
          <p:nvPr/>
        </p:nvSpPr>
        <p:spPr>
          <a:xfrm>
            <a:off x="7602475" y="4542458"/>
            <a:ext cx="3494311" cy="122291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90704603-0A80-46A8-98DE-4441CC64E331}"/>
              </a:ext>
            </a:extLst>
          </p:cNvPr>
          <p:cNvCxnSpPr/>
          <p:nvPr/>
        </p:nvCxnSpPr>
        <p:spPr>
          <a:xfrm>
            <a:off x="6896746" y="1487837"/>
            <a:ext cx="12863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D14C8A-6EA9-43C0-89E0-19C1963886E9}"/>
              </a:ext>
            </a:extLst>
          </p:cNvPr>
          <p:cNvCxnSpPr/>
          <p:nvPr/>
        </p:nvCxnSpPr>
        <p:spPr>
          <a:xfrm>
            <a:off x="7935132" y="3905573"/>
            <a:ext cx="17668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5EE6A-F9D1-4F35-8D7B-41D90BB8F6DF}"/>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869B0E57-4C39-41AC-863C-9700DAA9536A}"/>
              </a:ext>
            </a:extLst>
          </p:cNvPr>
          <p:cNvPicPr>
            <a:picLocks noChangeAspect="1"/>
          </p:cNvPicPr>
          <p:nvPr/>
        </p:nvPicPr>
        <p:blipFill>
          <a:blip r:embed="rId3"/>
          <a:stretch>
            <a:fillRect/>
          </a:stretch>
        </p:blipFill>
        <p:spPr>
          <a:xfrm>
            <a:off x="267565" y="1139970"/>
            <a:ext cx="6150593" cy="2820085"/>
          </a:xfrm>
          <a:prstGeom prst="rect">
            <a:avLst/>
          </a:prstGeom>
        </p:spPr>
      </p:pic>
      <p:pic>
        <p:nvPicPr>
          <p:cNvPr id="6" name="Picture 5">
            <a:extLst>
              <a:ext uri="{FF2B5EF4-FFF2-40B4-BE49-F238E27FC236}">
                <a16:creationId xmlns:a16="http://schemas.microsoft.com/office/drawing/2014/main" id="{93EFAFA7-72D1-4856-A21F-1B4869D4EB29}"/>
              </a:ext>
            </a:extLst>
          </p:cNvPr>
          <p:cNvPicPr/>
          <p:nvPr/>
        </p:nvPicPr>
        <p:blipFill>
          <a:blip r:embed="rId4"/>
          <a:stretch>
            <a:fillRect/>
          </a:stretch>
        </p:blipFill>
        <p:spPr>
          <a:xfrm>
            <a:off x="6362715" y="2192482"/>
            <a:ext cx="5561720" cy="4025438"/>
          </a:xfrm>
          <a:prstGeom prst="rect">
            <a:avLst/>
          </a:prstGeom>
        </p:spPr>
      </p:pic>
    </p:spTree>
    <p:extLst>
      <p:ext uri="{BB962C8B-B14F-4D97-AF65-F5344CB8AC3E}">
        <p14:creationId xmlns:p14="http://schemas.microsoft.com/office/powerpoint/2010/main" val="426273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25A4E4-7DA0-4D21-9C4F-0DBD0F9EEE0A}"/>
              </a:ext>
            </a:extLst>
          </p:cNvPr>
          <p:cNvPicPr>
            <a:picLocks noGrp="1" noChangeAspect="1"/>
          </p:cNvPicPr>
          <p:nvPr>
            <p:ph sz="half" idx="1"/>
          </p:nvPr>
        </p:nvPicPr>
        <p:blipFill>
          <a:blip r:embed="rId2"/>
          <a:stretch>
            <a:fillRect/>
          </a:stretch>
        </p:blipFill>
        <p:spPr>
          <a:xfrm>
            <a:off x="114299" y="129213"/>
            <a:ext cx="9528465" cy="6640221"/>
          </a:xfrm>
          <a:prstGeom prst="rect">
            <a:avLst/>
          </a:prstGeom>
        </p:spPr>
      </p:pic>
      <p:sp>
        <p:nvSpPr>
          <p:cNvPr id="4" name="Title 3">
            <a:extLst>
              <a:ext uri="{FF2B5EF4-FFF2-40B4-BE49-F238E27FC236}">
                <a16:creationId xmlns:a16="http://schemas.microsoft.com/office/drawing/2014/main" id="{E482634D-ED92-4F4F-81AA-45E862E4D491}"/>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08088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4F84D-F559-41C3-8678-B8A6D1977E63}"/>
              </a:ext>
            </a:extLst>
          </p:cNvPr>
          <p:cNvSpPr>
            <a:spLocks noGrp="1"/>
          </p:cNvSpPr>
          <p:nvPr>
            <p:ph type="title"/>
          </p:nvPr>
        </p:nvSpPr>
        <p:spPr>
          <a:xfrm>
            <a:off x="384000" y="64800"/>
            <a:ext cx="10240200" cy="894050"/>
          </a:xfrm>
        </p:spPr>
        <p:txBody>
          <a:bodyPr/>
          <a:lstStyle/>
          <a:p>
            <a:r>
              <a:rPr lang="en-GB"/>
              <a:t>Example 2 </a:t>
            </a:r>
            <a:endParaRPr lang="en-GB" dirty="0"/>
          </a:p>
        </p:txBody>
      </p:sp>
      <p:pic>
        <p:nvPicPr>
          <p:cNvPr id="5" name="Content Placeholder 4">
            <a:extLst>
              <a:ext uri="{FF2B5EF4-FFF2-40B4-BE49-F238E27FC236}">
                <a16:creationId xmlns:a16="http://schemas.microsoft.com/office/drawing/2014/main" id="{9228A2B1-27A1-44B0-B8CE-EAD66FAC46A1}"/>
              </a:ext>
            </a:extLst>
          </p:cNvPr>
          <p:cNvPicPr>
            <a:picLocks noGrp="1"/>
          </p:cNvPicPr>
          <p:nvPr>
            <p:ph idx="1"/>
          </p:nvPr>
        </p:nvPicPr>
        <p:blipFill rotWithShape="1">
          <a:blip r:embed="rId3"/>
          <a:srcRect b="3124"/>
          <a:stretch/>
        </p:blipFill>
        <p:spPr bwMode="auto">
          <a:xfrm>
            <a:off x="2330352" y="1425751"/>
            <a:ext cx="7531296" cy="46936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34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79412" y="2394694"/>
            <a:ext cx="5872963" cy="1860232"/>
          </a:xfrm>
        </p:spPr>
        <p:txBody>
          <a:bodyPr/>
          <a:lstStyle/>
          <a:p>
            <a:pPr algn="l" defTabSz="609585" fontAlgn="base">
              <a:lnSpc>
                <a:spcPct val="80000"/>
              </a:lnSpc>
              <a:spcBef>
                <a:spcPct val="20000"/>
              </a:spcBef>
              <a:spcAft>
                <a:spcPct val="0"/>
              </a:spcAft>
            </a:pPr>
            <a:r>
              <a:rPr lang="it-IT" sz="16600" dirty="0">
                <a:solidFill>
                  <a:srgbClr val="0099AB"/>
                </a:solidFill>
              </a:rPr>
              <a:t>Q&amp;A</a:t>
            </a:r>
            <a:endParaRPr lang="en-GB" sz="16600" dirty="0">
              <a:solidFill>
                <a:srgbClr val="0099AB"/>
              </a:solidFill>
            </a:endParaRPr>
          </a:p>
        </p:txBody>
      </p:sp>
      <p:sp>
        <p:nvSpPr>
          <p:cNvPr id="5" name="Text Placeholder 4"/>
          <p:cNvSpPr>
            <a:spLocks noGrp="1"/>
          </p:cNvSpPr>
          <p:nvPr>
            <p:ph type="body" sz="quarter" idx="14"/>
          </p:nvPr>
        </p:nvSpPr>
        <p:spPr/>
        <p:txBody>
          <a:bodyPr/>
          <a:lstStyle/>
          <a:p>
            <a:r>
              <a:rPr lang="it-IT" dirty="0"/>
              <a:t>RACE tool 27 April 2020</a:t>
            </a:r>
            <a:endParaRPr lang="en-GB" dirty="0"/>
          </a:p>
        </p:txBody>
      </p:sp>
    </p:spTree>
    <p:extLst>
      <p:ext uri="{BB962C8B-B14F-4D97-AF65-F5344CB8AC3E}">
        <p14:creationId xmlns:p14="http://schemas.microsoft.com/office/powerpoint/2010/main" val="406464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A7CE77-CAF7-4418-8D22-2A8E03E1E076}"/>
              </a:ext>
            </a:extLst>
          </p:cNvPr>
          <p:cNvSpPr>
            <a:spLocks noGrp="1"/>
          </p:cNvSpPr>
          <p:nvPr>
            <p:ph type="title"/>
          </p:nvPr>
        </p:nvSpPr>
        <p:spPr/>
        <p:txBody>
          <a:bodyPr/>
          <a:lstStyle/>
          <a:p>
            <a:r>
              <a:rPr lang="en-GB" b="1" dirty="0"/>
              <a:t>CLOSURE AND TAKE HOME MESSAGES</a:t>
            </a:r>
          </a:p>
        </p:txBody>
      </p:sp>
      <p:sp>
        <p:nvSpPr>
          <p:cNvPr id="5" name="Slide Number Placeholder 4">
            <a:extLst>
              <a:ext uri="{FF2B5EF4-FFF2-40B4-BE49-F238E27FC236}">
                <a16:creationId xmlns:a16="http://schemas.microsoft.com/office/drawing/2014/main" id="{C1989F3F-5CF6-4808-9EA6-7A4DBE60CCF4}"/>
              </a:ext>
            </a:extLst>
          </p:cNvPr>
          <p:cNvSpPr>
            <a:spLocks noGrp="1"/>
          </p:cNvSpPr>
          <p:nvPr>
            <p:ph type="sldNum" sz="quarter" idx="10"/>
          </p:nvPr>
        </p:nvSpPr>
        <p:spPr/>
        <p:txBody>
          <a:bodyPr/>
          <a:lstStyle/>
          <a:p>
            <a:endParaRPr lang="en-GB" dirty="0"/>
          </a:p>
        </p:txBody>
      </p:sp>
      <p:grpSp>
        <p:nvGrpSpPr>
          <p:cNvPr id="7" name="Group 6">
            <a:extLst>
              <a:ext uri="{FF2B5EF4-FFF2-40B4-BE49-F238E27FC236}">
                <a16:creationId xmlns:a16="http://schemas.microsoft.com/office/drawing/2014/main" id="{6CB296FC-893E-4B27-B5F0-DF865A26451F}"/>
              </a:ext>
            </a:extLst>
          </p:cNvPr>
          <p:cNvGrpSpPr/>
          <p:nvPr/>
        </p:nvGrpSpPr>
        <p:grpSpPr>
          <a:xfrm>
            <a:off x="2235201" y="1655674"/>
            <a:ext cx="7681520" cy="3856883"/>
            <a:chOff x="1071955" y="900295"/>
            <a:chExt cx="7681520" cy="3856883"/>
          </a:xfrm>
        </p:grpSpPr>
        <p:graphicFrame>
          <p:nvGraphicFramePr>
            <p:cNvPr id="11" name="Diagram 10">
              <a:extLst>
                <a:ext uri="{FF2B5EF4-FFF2-40B4-BE49-F238E27FC236}">
                  <a16:creationId xmlns:a16="http://schemas.microsoft.com/office/drawing/2014/main" id="{7503B536-8FA1-4406-A1A5-7E013910271E}"/>
                </a:ext>
              </a:extLst>
            </p:cNvPr>
            <p:cNvGraphicFramePr/>
            <p:nvPr/>
          </p:nvGraphicFramePr>
          <p:xfrm>
            <a:off x="1071955" y="900295"/>
            <a:ext cx="7681520" cy="3395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a:extLst>
                <a:ext uri="{FF2B5EF4-FFF2-40B4-BE49-F238E27FC236}">
                  <a16:creationId xmlns:a16="http://schemas.microsoft.com/office/drawing/2014/main" id="{C9499F6D-4AA2-4C31-A579-0538B7C202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3825" y="3584116"/>
              <a:ext cx="846745" cy="115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
              <a:extLst>
                <a:ext uri="{FF2B5EF4-FFF2-40B4-BE49-F238E27FC236}">
                  <a16:creationId xmlns:a16="http://schemas.microsoft.com/office/drawing/2014/main" id="{81BFFC1F-D1C5-4E4A-BD54-F7210F32CC64}"/>
                </a:ext>
              </a:extLst>
            </p:cNvPr>
            <p:cNvSpPr/>
            <p:nvPr/>
          </p:nvSpPr>
          <p:spPr>
            <a:xfrm>
              <a:off x="1161143" y="3914046"/>
              <a:ext cx="6094711" cy="244297"/>
            </a:xfrm>
            <a:prstGeom prs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7">
              <a:extLst>
                <a:ext uri="{FF2B5EF4-FFF2-40B4-BE49-F238E27FC236}">
                  <a16:creationId xmlns:a16="http://schemas.microsoft.com/office/drawing/2014/main" id="{EEE7E32E-70A7-4A4A-AF6F-FE0396438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0858" y="3660158"/>
              <a:ext cx="966844" cy="109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BB17BBED-97E3-48DD-9624-594F8C1F27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5201" y="3660158"/>
              <a:ext cx="1151944" cy="104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6360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3E367-B30C-4CC6-9D4A-C8D24AFBB073}"/>
              </a:ext>
            </a:extLst>
          </p:cNvPr>
          <p:cNvSpPr>
            <a:spLocks noGrp="1"/>
          </p:cNvSpPr>
          <p:nvPr>
            <p:ph type="title"/>
          </p:nvPr>
        </p:nvSpPr>
        <p:spPr/>
        <p:txBody>
          <a:bodyPr/>
          <a:lstStyle/>
          <a:p>
            <a:r>
              <a:rPr lang="en-US" dirty="0"/>
              <a:t>Considerations in </a:t>
            </a:r>
            <a:r>
              <a:rPr lang="en-US" dirty="0" err="1"/>
              <a:t>characterising</a:t>
            </a:r>
            <a:r>
              <a:rPr lang="en-US" dirty="0"/>
              <a:t> the risk</a:t>
            </a:r>
            <a:endParaRPr lang="en-GB" dirty="0"/>
          </a:p>
        </p:txBody>
      </p:sp>
      <p:sp>
        <p:nvSpPr>
          <p:cNvPr id="18" name="Rectangle 14">
            <a:extLst>
              <a:ext uri="{FF2B5EF4-FFF2-40B4-BE49-F238E27FC236}">
                <a16:creationId xmlns:a16="http://schemas.microsoft.com/office/drawing/2014/main" id="{9CAD88BB-04E4-4E90-A2CF-9B022D5D771F}"/>
              </a:ext>
            </a:extLst>
          </p:cNvPr>
          <p:cNvSpPr>
            <a:spLocks noChangeArrowheads="1"/>
          </p:cNvSpPr>
          <p:nvPr/>
        </p:nvSpPr>
        <p:spPr bwMode="auto">
          <a:xfrm>
            <a:off x="2428240" y="-1590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Callout: Down Arrow 4">
            <a:extLst>
              <a:ext uri="{FF2B5EF4-FFF2-40B4-BE49-F238E27FC236}">
                <a16:creationId xmlns:a16="http://schemas.microsoft.com/office/drawing/2014/main" id="{631B510B-9593-4D91-BD32-3B5CE248F38E}"/>
              </a:ext>
            </a:extLst>
          </p:cNvPr>
          <p:cNvSpPr/>
          <p:nvPr/>
        </p:nvSpPr>
        <p:spPr>
          <a:xfrm>
            <a:off x="168099" y="1303200"/>
            <a:ext cx="3756083" cy="800771"/>
          </a:xfrm>
          <a:prstGeom prst="down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“Outcome” of the decision tree</a:t>
            </a:r>
          </a:p>
        </p:txBody>
      </p:sp>
      <p:sp>
        <p:nvSpPr>
          <p:cNvPr id="30" name="Rectangle: Rounded Corners 29">
            <a:extLst>
              <a:ext uri="{FF2B5EF4-FFF2-40B4-BE49-F238E27FC236}">
                <a16:creationId xmlns:a16="http://schemas.microsoft.com/office/drawing/2014/main" id="{50E4BFB9-6059-4320-ACD7-B9FF15B1DF44}"/>
              </a:ext>
            </a:extLst>
          </p:cNvPr>
          <p:cNvSpPr/>
          <p:nvPr/>
        </p:nvSpPr>
        <p:spPr>
          <a:xfrm>
            <a:off x="647489" y="2339407"/>
            <a:ext cx="2479711" cy="1009490"/>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No risk</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ectangle: Rounded Corners 31">
            <a:extLst>
              <a:ext uri="{FF2B5EF4-FFF2-40B4-BE49-F238E27FC236}">
                <a16:creationId xmlns:a16="http://schemas.microsoft.com/office/drawing/2014/main" id="{2753B612-17DD-40A3-80F3-5CF960E9E148}"/>
              </a:ext>
            </a:extLst>
          </p:cNvPr>
          <p:cNvSpPr/>
          <p:nvPr/>
        </p:nvSpPr>
        <p:spPr>
          <a:xfrm>
            <a:off x="8760097" y="2341252"/>
            <a:ext cx="3332096" cy="1131114"/>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No risk; </a:t>
            </a:r>
          </a:p>
          <a:p>
            <a:pPr algn="ctr">
              <a:spcBef>
                <a:spcPts val="600"/>
              </a:spcBef>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Low probability of adverse health effects </a:t>
            </a:r>
          </a:p>
        </p:txBody>
      </p:sp>
      <p:cxnSp>
        <p:nvCxnSpPr>
          <p:cNvPr id="33" name="Straight Arrow Connector 32">
            <a:extLst>
              <a:ext uri="{FF2B5EF4-FFF2-40B4-BE49-F238E27FC236}">
                <a16:creationId xmlns:a16="http://schemas.microsoft.com/office/drawing/2014/main" id="{0833846A-11FF-4721-8218-FA7ED40F4F93}"/>
              </a:ext>
            </a:extLst>
          </p:cNvPr>
          <p:cNvCxnSpPr>
            <a:cxnSpLocks/>
          </p:cNvCxnSpPr>
          <p:nvPr/>
        </p:nvCxnSpPr>
        <p:spPr>
          <a:xfrm>
            <a:off x="3127200" y="2844152"/>
            <a:ext cx="5639547" cy="0"/>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sp>
        <p:nvSpPr>
          <p:cNvPr id="34" name="Rectangle: Folded Corner 33">
            <a:extLst>
              <a:ext uri="{FF2B5EF4-FFF2-40B4-BE49-F238E27FC236}">
                <a16:creationId xmlns:a16="http://schemas.microsoft.com/office/drawing/2014/main" id="{8EA68321-388E-4ACA-B953-0F2184F895DF}"/>
              </a:ext>
            </a:extLst>
          </p:cNvPr>
          <p:cNvSpPr/>
          <p:nvPr/>
        </p:nvSpPr>
        <p:spPr>
          <a:xfrm>
            <a:off x="3787226" y="2988023"/>
            <a:ext cx="3819117" cy="3730767"/>
          </a:xfrm>
          <a:prstGeom prst="foldedCorne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bIns="36000" rtlCol="0" anchor="ctr"/>
          <a:lstStyle/>
          <a:p>
            <a:pPr marL="285750" indent="-285750">
              <a:spcBef>
                <a:spcPts val="600"/>
              </a:spcBef>
              <a:spcAft>
                <a:spcPts val="600"/>
              </a:spcAft>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Population categories exposed;</a:t>
            </a:r>
          </a:p>
          <a:p>
            <a:pPr marL="285750" indent="-285750">
              <a:spcBef>
                <a:spcPts val="600"/>
              </a:spcBef>
              <a:spcAft>
                <a:spcPts val="600"/>
              </a:spcAft>
              <a:buFont typeface="Arial" panose="020B0604020202020204" pitchFamily="34" charset="0"/>
              <a:buChar char="•"/>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Some countries, </a:t>
            </a:r>
          </a:p>
          <a:p>
            <a:pPr>
              <a:spcBef>
                <a:spcPts val="600"/>
              </a:spcBef>
              <a:spcAft>
                <a:spcPts val="600"/>
              </a:spcAft>
            </a:pP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Rate of exceedance;</a:t>
            </a: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Type of toxic effect;</a:t>
            </a: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Severity of the adverse effects;</a:t>
            </a: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Duration of exposure; </a:t>
            </a: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Characteristics of the food;</a:t>
            </a:r>
          </a:p>
          <a:p>
            <a:pPr marL="285750" indent="-285750">
              <a:spcBef>
                <a:spcPts val="600"/>
              </a:spcBef>
              <a:spcAft>
                <a:spcPts val="600"/>
              </a:spcAft>
              <a:buFont typeface="Wingdings" panose="05000000000000000000" pitchFamily="2" charset="2"/>
              <a:buChar char="Ø"/>
            </a:pPr>
            <a:r>
              <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rPr>
              <a:t>Background exposure; ….</a:t>
            </a:r>
          </a:p>
        </p:txBody>
      </p:sp>
      <p:sp>
        <p:nvSpPr>
          <p:cNvPr id="35" name="Rectangle: Rounded Corners 34">
            <a:extLst>
              <a:ext uri="{FF2B5EF4-FFF2-40B4-BE49-F238E27FC236}">
                <a16:creationId xmlns:a16="http://schemas.microsoft.com/office/drawing/2014/main" id="{54945AC1-D873-47B3-B571-0231A52CF4F0}"/>
              </a:ext>
            </a:extLst>
          </p:cNvPr>
          <p:cNvSpPr/>
          <p:nvPr/>
        </p:nvSpPr>
        <p:spPr>
          <a:xfrm>
            <a:off x="8766747" y="5515444"/>
            <a:ext cx="3319086" cy="1008039"/>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Risk / Potential risk</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Rounded Corners 35">
            <a:extLst>
              <a:ext uri="{FF2B5EF4-FFF2-40B4-BE49-F238E27FC236}">
                <a16:creationId xmlns:a16="http://schemas.microsoft.com/office/drawing/2014/main" id="{81470077-EC60-42E0-9702-CC7FB7324FDC}"/>
              </a:ext>
            </a:extLst>
          </p:cNvPr>
          <p:cNvSpPr/>
          <p:nvPr/>
        </p:nvSpPr>
        <p:spPr>
          <a:xfrm>
            <a:off x="647489" y="4375238"/>
            <a:ext cx="2455668" cy="1009490"/>
          </a:xfrm>
          <a:prstGeom prst="roundRect">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Risk</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tangle: Rounded Corners 36">
            <a:extLst>
              <a:ext uri="{FF2B5EF4-FFF2-40B4-BE49-F238E27FC236}">
                <a16:creationId xmlns:a16="http://schemas.microsoft.com/office/drawing/2014/main" id="{EDCDDAC7-5777-4355-82DD-E9B41E14F8D8}"/>
              </a:ext>
            </a:extLst>
          </p:cNvPr>
          <p:cNvSpPr/>
          <p:nvPr/>
        </p:nvSpPr>
        <p:spPr>
          <a:xfrm>
            <a:off x="9512470" y="4490012"/>
            <a:ext cx="1981241" cy="72679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Risk “uncertain”</a:t>
            </a:r>
            <a:endParaRPr lang="en-GB"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8" name="Straight Arrow Connector 37">
            <a:extLst>
              <a:ext uri="{FF2B5EF4-FFF2-40B4-BE49-F238E27FC236}">
                <a16:creationId xmlns:a16="http://schemas.microsoft.com/office/drawing/2014/main" id="{1F811B95-65D5-4BCB-A54D-6D43E1C48C57}"/>
              </a:ext>
            </a:extLst>
          </p:cNvPr>
          <p:cNvCxnSpPr>
            <a:cxnSpLocks/>
          </p:cNvCxnSpPr>
          <p:nvPr/>
        </p:nvCxnSpPr>
        <p:spPr>
          <a:xfrm flipV="1">
            <a:off x="7606343" y="3619500"/>
            <a:ext cx="1321757" cy="1268476"/>
          </a:xfrm>
          <a:prstGeom prst="straightConnector1">
            <a:avLst/>
          </a:prstGeom>
          <a:ln>
            <a:solidFill>
              <a:srgbClr val="00B050"/>
            </a:solidFill>
            <a:tailEnd type="arrow"/>
          </a:ln>
        </p:spPr>
        <p:style>
          <a:lnRef idx="3">
            <a:schemeClr val="accent5"/>
          </a:lnRef>
          <a:fillRef idx="0">
            <a:schemeClr val="accent5"/>
          </a:fillRef>
          <a:effectRef idx="2">
            <a:schemeClr val="accent5"/>
          </a:effectRef>
          <a:fontRef idx="minor">
            <a:schemeClr val="tx1"/>
          </a:fontRef>
        </p:style>
      </p:cxnSp>
      <p:cxnSp>
        <p:nvCxnSpPr>
          <p:cNvPr id="39" name="Straight Arrow Connector 38">
            <a:extLst>
              <a:ext uri="{FF2B5EF4-FFF2-40B4-BE49-F238E27FC236}">
                <a16:creationId xmlns:a16="http://schemas.microsoft.com/office/drawing/2014/main" id="{568BEE38-F2E6-468E-9CD1-7F8144171218}"/>
              </a:ext>
            </a:extLst>
          </p:cNvPr>
          <p:cNvCxnSpPr>
            <a:cxnSpLocks/>
          </p:cNvCxnSpPr>
          <p:nvPr/>
        </p:nvCxnSpPr>
        <p:spPr>
          <a:xfrm>
            <a:off x="7606343" y="4879983"/>
            <a:ext cx="1788028" cy="0"/>
          </a:xfrm>
          <a:prstGeom prst="straightConnector1">
            <a:avLst/>
          </a:prstGeom>
          <a:ln>
            <a:solidFill>
              <a:srgbClr val="FFC000"/>
            </a:solidFill>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B5404B2D-8A29-46F3-8448-785DC45725AB}"/>
              </a:ext>
            </a:extLst>
          </p:cNvPr>
          <p:cNvCxnSpPr>
            <a:cxnSpLocks/>
          </p:cNvCxnSpPr>
          <p:nvPr/>
        </p:nvCxnSpPr>
        <p:spPr>
          <a:xfrm>
            <a:off x="7606343" y="4879983"/>
            <a:ext cx="1016957" cy="78334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F3C43178-3F0C-45E5-8A33-BAE7DAFDB9BC}"/>
              </a:ext>
            </a:extLst>
          </p:cNvPr>
          <p:cNvCxnSpPr>
            <a:cxnSpLocks/>
          </p:cNvCxnSpPr>
          <p:nvPr/>
        </p:nvCxnSpPr>
        <p:spPr>
          <a:xfrm>
            <a:off x="3127200" y="4879983"/>
            <a:ext cx="635983"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49" name="Callout: Down Arrow 48">
            <a:extLst>
              <a:ext uri="{FF2B5EF4-FFF2-40B4-BE49-F238E27FC236}">
                <a16:creationId xmlns:a16="http://schemas.microsoft.com/office/drawing/2014/main" id="{1C3BD8AF-D394-4E7B-AE47-1996C613E3B6}"/>
              </a:ext>
            </a:extLst>
          </p:cNvPr>
          <p:cNvSpPr/>
          <p:nvPr/>
        </p:nvSpPr>
        <p:spPr>
          <a:xfrm>
            <a:off x="4262052" y="1303508"/>
            <a:ext cx="3667300" cy="800771"/>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“considerations”</a:t>
            </a:r>
          </a:p>
        </p:txBody>
      </p:sp>
      <p:sp>
        <p:nvSpPr>
          <p:cNvPr id="19" name="Callout: Down Arrow 18">
            <a:extLst>
              <a:ext uri="{FF2B5EF4-FFF2-40B4-BE49-F238E27FC236}">
                <a16:creationId xmlns:a16="http://schemas.microsoft.com/office/drawing/2014/main" id="{734C1731-F6B9-47B3-A9CB-E8DC7DC6716C}"/>
              </a:ext>
            </a:extLst>
          </p:cNvPr>
          <p:cNvSpPr/>
          <p:nvPr/>
        </p:nvSpPr>
        <p:spPr>
          <a:xfrm>
            <a:off x="8267221" y="1298741"/>
            <a:ext cx="3667300" cy="800771"/>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“interpretation”</a:t>
            </a:r>
          </a:p>
        </p:txBody>
      </p:sp>
    </p:spTree>
    <p:extLst>
      <p:ext uri="{BB962C8B-B14F-4D97-AF65-F5344CB8AC3E}">
        <p14:creationId xmlns:p14="http://schemas.microsoft.com/office/powerpoint/2010/main" val="3735124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E757C-76A6-4667-8391-68E8A27901DA}"/>
              </a:ext>
            </a:extLst>
          </p:cNvPr>
          <p:cNvSpPr>
            <a:spLocks noGrp="1"/>
          </p:cNvSpPr>
          <p:nvPr>
            <p:ph sz="half" idx="1"/>
          </p:nvPr>
        </p:nvSpPr>
        <p:spPr>
          <a:xfrm>
            <a:off x="384000" y="1765299"/>
            <a:ext cx="3089856" cy="4773613"/>
          </a:xfrm>
        </p:spPr>
        <p:txBody>
          <a:bodyPr/>
          <a:lstStyle/>
          <a:p>
            <a:r>
              <a:rPr lang="en-GB" dirty="0"/>
              <a:t>Assessment calculation tools</a:t>
            </a:r>
          </a:p>
          <a:p>
            <a:endParaRPr lang="en-GB" dirty="0"/>
          </a:p>
          <a:p>
            <a:endParaRPr lang="en-GB" dirty="0"/>
          </a:p>
          <a:p>
            <a:endParaRPr lang="en-GB" dirty="0"/>
          </a:p>
          <a:p>
            <a:endParaRPr lang="en-GB" dirty="0"/>
          </a:p>
          <a:p>
            <a:endParaRPr lang="en-GB" dirty="0"/>
          </a:p>
          <a:p>
            <a:r>
              <a:rPr lang="en-GB" dirty="0"/>
              <a:t>Repositories</a:t>
            </a:r>
            <a:r>
              <a:rPr lang="en-GB" b="1" dirty="0"/>
              <a:t> </a:t>
            </a:r>
            <a:r>
              <a:rPr lang="en-GB" dirty="0"/>
              <a:t>and platforms</a:t>
            </a:r>
          </a:p>
          <a:p>
            <a:endParaRPr lang="en-GB" dirty="0"/>
          </a:p>
          <a:p>
            <a:endParaRPr lang="en-GB" dirty="0"/>
          </a:p>
          <a:p>
            <a:endParaRPr lang="en-GB" dirty="0"/>
          </a:p>
          <a:p>
            <a:endParaRPr lang="en-GB" dirty="0"/>
          </a:p>
        </p:txBody>
      </p:sp>
      <p:sp>
        <p:nvSpPr>
          <p:cNvPr id="5" name="Slide Number Placeholder 4">
            <a:extLst>
              <a:ext uri="{FF2B5EF4-FFF2-40B4-BE49-F238E27FC236}">
                <a16:creationId xmlns:a16="http://schemas.microsoft.com/office/drawing/2014/main" id="{660B3350-019A-4970-91B4-AAB924A9AE02}"/>
              </a:ext>
            </a:extLst>
          </p:cNvPr>
          <p:cNvSpPr>
            <a:spLocks noGrp="1"/>
          </p:cNvSpPr>
          <p:nvPr>
            <p:ph type="sldNum" sz="quarter" idx="10"/>
          </p:nvPr>
        </p:nvSpPr>
        <p:spPr>
          <a:xfrm>
            <a:off x="0" y="0"/>
            <a:ext cx="0" cy="0"/>
          </a:xfrm>
        </p:spPr>
        <p:txBody>
          <a:bodyPr/>
          <a:lstStyle/>
          <a:p>
            <a:endParaRPr lang="en-GB" dirty="0"/>
          </a:p>
        </p:txBody>
      </p:sp>
      <p:sp>
        <p:nvSpPr>
          <p:cNvPr id="3" name="Content Placeholder 2">
            <a:extLst>
              <a:ext uri="{FF2B5EF4-FFF2-40B4-BE49-F238E27FC236}">
                <a16:creationId xmlns:a16="http://schemas.microsoft.com/office/drawing/2014/main" id="{3F240D6D-30DB-4A00-A23C-A5B4DF5FC8BE}"/>
              </a:ext>
            </a:extLst>
          </p:cNvPr>
          <p:cNvSpPr>
            <a:spLocks noGrp="1"/>
          </p:cNvSpPr>
          <p:nvPr>
            <p:ph sz="half" idx="2"/>
          </p:nvPr>
        </p:nvSpPr>
        <p:spPr>
          <a:xfrm>
            <a:off x="3717702" y="1581741"/>
            <a:ext cx="8564450" cy="4773613"/>
          </a:xfrm>
        </p:spPr>
        <p:txBody>
          <a:bodyPr/>
          <a:lstStyle/>
          <a:p>
            <a:r>
              <a:rPr lang="en-GB" dirty="0"/>
              <a:t>Feed Additive Consumer Exposure </a:t>
            </a:r>
            <a:r>
              <a:rPr lang="en-GB" b="1" dirty="0"/>
              <a:t>(FACE)</a:t>
            </a:r>
          </a:p>
          <a:p>
            <a:r>
              <a:rPr lang="en-GB" dirty="0"/>
              <a:t>Feed Additives Maximum Safe Concentration in Feed for Target Species calculator </a:t>
            </a:r>
            <a:r>
              <a:rPr lang="en-GB" b="1" dirty="0"/>
              <a:t>(FACTS)</a:t>
            </a:r>
          </a:p>
          <a:p>
            <a:r>
              <a:rPr lang="en-GB" dirty="0"/>
              <a:t>Food Enzyme Intake Model </a:t>
            </a:r>
            <a:r>
              <a:rPr lang="en-GB" b="1" dirty="0"/>
              <a:t>(FEIM) </a:t>
            </a:r>
          </a:p>
          <a:p>
            <a:r>
              <a:rPr lang="en-GB" dirty="0"/>
              <a:t>Food Additives Intake Model 2.0 </a:t>
            </a:r>
            <a:r>
              <a:rPr lang="en-GB" b="1" dirty="0"/>
              <a:t>(FAIM) </a:t>
            </a:r>
          </a:p>
          <a:p>
            <a:r>
              <a:rPr lang="en-GB" dirty="0"/>
              <a:t>Pesticide residues intake mode</a:t>
            </a:r>
            <a:r>
              <a:rPr lang="en-GB" b="1" dirty="0"/>
              <a:t>l (</a:t>
            </a:r>
            <a:r>
              <a:rPr lang="en-GB" b="1" dirty="0" err="1"/>
              <a:t>PRIMo</a:t>
            </a:r>
            <a:r>
              <a:rPr lang="en-GB" b="1" dirty="0"/>
              <a:t>) </a:t>
            </a:r>
          </a:p>
          <a:p>
            <a:r>
              <a:rPr lang="en-GB" dirty="0"/>
              <a:t>Rapid Assessment of Contaminant Exposure </a:t>
            </a:r>
            <a:r>
              <a:rPr lang="en-GB" b="1" dirty="0"/>
              <a:t>(RACE)</a:t>
            </a:r>
          </a:p>
          <a:p>
            <a:endParaRPr lang="en-GB" dirty="0"/>
          </a:p>
          <a:p>
            <a:pPr marL="0" indent="0">
              <a:buNone/>
            </a:pPr>
            <a:r>
              <a:rPr lang="en-GB" sz="2000" dirty="0">
                <a:solidFill>
                  <a:schemeClr val="accent4"/>
                </a:solidFill>
              </a:rPr>
              <a:t>https://www.efsa.europa.eu/en/science/tools-and-resources</a:t>
            </a:r>
          </a:p>
        </p:txBody>
      </p:sp>
      <p:sp>
        <p:nvSpPr>
          <p:cNvPr id="4" name="Title 3">
            <a:extLst>
              <a:ext uri="{FF2B5EF4-FFF2-40B4-BE49-F238E27FC236}">
                <a16:creationId xmlns:a16="http://schemas.microsoft.com/office/drawing/2014/main" id="{D7FDB6DE-AB1B-47D2-8CF2-D4102D30991E}"/>
              </a:ext>
            </a:extLst>
          </p:cNvPr>
          <p:cNvSpPr>
            <a:spLocks noGrp="1"/>
          </p:cNvSpPr>
          <p:nvPr>
            <p:ph type="title"/>
          </p:nvPr>
        </p:nvSpPr>
        <p:spPr/>
        <p:txBody>
          <a:bodyPr/>
          <a:lstStyle/>
          <a:p>
            <a:r>
              <a:rPr lang="en-GB" dirty="0"/>
              <a:t>EFSA Assessment tools and resources</a:t>
            </a:r>
          </a:p>
        </p:txBody>
      </p:sp>
    </p:spTree>
    <p:extLst>
      <p:ext uri="{BB962C8B-B14F-4D97-AF65-F5344CB8AC3E}">
        <p14:creationId xmlns:p14="http://schemas.microsoft.com/office/powerpoint/2010/main" val="322505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4A26B4-8C08-1B4C-A7ED-6BC8EF835356}"/>
              </a:ext>
            </a:extLst>
          </p:cNvPr>
          <p:cNvSpPr>
            <a:spLocks noGrp="1"/>
          </p:cNvSpPr>
          <p:nvPr>
            <p:ph type="body" sz="quarter" idx="10"/>
          </p:nvPr>
        </p:nvSpPr>
        <p:spPr>
          <a:xfrm>
            <a:off x="5109669" y="1242212"/>
            <a:ext cx="5872963" cy="2802192"/>
          </a:xfrm>
        </p:spPr>
        <p:txBody>
          <a:bodyPr/>
          <a:lstStyle/>
          <a:p>
            <a:pPr marL="342900" indent="-342900" algn="l">
              <a:buFont typeface="Arial" panose="020B0604020202020204" pitchFamily="34" charset="0"/>
              <a:buChar char="•"/>
            </a:pPr>
            <a:r>
              <a:rPr lang="en-GB" sz="2000" b="0" dirty="0">
                <a:solidFill>
                  <a:schemeClr val="bg1">
                    <a:lumMod val="50000"/>
                  </a:schemeClr>
                </a:solidFill>
                <a:latin typeface="+mn-lt"/>
              </a:rPr>
              <a:t>This</a:t>
            </a:r>
            <a:r>
              <a:rPr lang="it-IT" sz="2000" b="0" dirty="0">
                <a:solidFill>
                  <a:schemeClr val="bg1">
                    <a:lumMod val="50000"/>
                  </a:schemeClr>
                </a:solidFill>
                <a:latin typeface="+mn-lt"/>
              </a:rPr>
              <a:t> </a:t>
            </a:r>
            <a:r>
              <a:rPr lang="en-GB" sz="2000" b="0" dirty="0">
                <a:solidFill>
                  <a:schemeClr val="bg1">
                    <a:lumMod val="50000"/>
                  </a:schemeClr>
                </a:solidFill>
                <a:latin typeface="+mn-lt"/>
              </a:rPr>
              <a:t>webinar</a:t>
            </a:r>
            <a:r>
              <a:rPr lang="it-IT" sz="2000" b="0" dirty="0">
                <a:solidFill>
                  <a:schemeClr val="bg1">
                    <a:lumMod val="50000"/>
                  </a:schemeClr>
                </a:solidFill>
                <a:latin typeface="+mn-lt"/>
              </a:rPr>
              <a:t> </a:t>
            </a:r>
            <a:r>
              <a:rPr lang="en-GB" sz="2000" b="0" dirty="0">
                <a:solidFill>
                  <a:srgbClr val="0099AB"/>
                </a:solidFill>
                <a:latin typeface="+mn-lt"/>
              </a:rPr>
              <a:t>is</a:t>
            </a:r>
            <a:r>
              <a:rPr lang="it-IT" sz="2000" b="0" dirty="0">
                <a:solidFill>
                  <a:srgbClr val="0099AB"/>
                </a:solidFill>
                <a:latin typeface="+mn-lt"/>
              </a:rPr>
              <a:t> </a:t>
            </a:r>
            <a:r>
              <a:rPr lang="it-IT" sz="2000" b="0" dirty="0" err="1">
                <a:solidFill>
                  <a:srgbClr val="0099AB"/>
                </a:solidFill>
                <a:latin typeface="+mn-lt"/>
              </a:rPr>
              <a:t>being</a:t>
            </a:r>
            <a:r>
              <a:rPr lang="it-IT" sz="2000" b="0" dirty="0">
                <a:solidFill>
                  <a:srgbClr val="0099AB"/>
                </a:solidFill>
                <a:latin typeface="+mn-lt"/>
              </a:rPr>
              <a:t> </a:t>
            </a:r>
            <a:r>
              <a:rPr lang="en-GB" sz="2000" b="0" dirty="0">
                <a:solidFill>
                  <a:srgbClr val="0099AB"/>
                </a:solidFill>
                <a:latin typeface="+mn-lt"/>
              </a:rPr>
              <a:t>recorded! </a:t>
            </a:r>
            <a:endParaRPr lang="en-GB" sz="2000" b="0" dirty="0">
              <a:solidFill>
                <a:schemeClr val="bg1">
                  <a:lumMod val="50000"/>
                </a:schemeClr>
              </a:solidFill>
              <a:latin typeface="+mn-lt"/>
            </a:endParaRPr>
          </a:p>
          <a:p>
            <a:pPr marL="342900" indent="-342900" algn="l">
              <a:buFont typeface="Arial" panose="020B0604020202020204" pitchFamily="34" charset="0"/>
              <a:buChar char="•"/>
            </a:pPr>
            <a:r>
              <a:rPr lang="it-IT" sz="2000" b="0" dirty="0">
                <a:solidFill>
                  <a:schemeClr val="bg1">
                    <a:lumMod val="50000"/>
                  </a:schemeClr>
                </a:solidFill>
                <a:latin typeface="+mn-lt"/>
              </a:rPr>
              <a:t>The </a:t>
            </a:r>
            <a:r>
              <a:rPr lang="it-IT" sz="2000" b="0" dirty="0" err="1">
                <a:solidFill>
                  <a:schemeClr val="bg1">
                    <a:lumMod val="50000"/>
                  </a:schemeClr>
                </a:solidFill>
                <a:latin typeface="+mn-lt"/>
              </a:rPr>
              <a:t>webinar</a:t>
            </a:r>
            <a:r>
              <a:rPr lang="it-IT" sz="2000" b="0" dirty="0">
                <a:solidFill>
                  <a:schemeClr val="bg1">
                    <a:lumMod val="50000"/>
                  </a:schemeClr>
                </a:solidFill>
                <a:latin typeface="+mn-lt"/>
              </a:rPr>
              <a:t> </a:t>
            </a:r>
            <a:r>
              <a:rPr lang="it-IT" sz="2000" b="0" dirty="0" err="1">
                <a:solidFill>
                  <a:srgbClr val="0099AB"/>
                </a:solidFill>
                <a:latin typeface="+mn-lt"/>
              </a:rPr>
              <a:t>is</a:t>
            </a:r>
            <a:r>
              <a:rPr lang="it-IT" sz="2000" b="0" dirty="0">
                <a:solidFill>
                  <a:srgbClr val="0099AB"/>
                </a:solidFill>
                <a:latin typeface="+mn-lt"/>
              </a:rPr>
              <a:t> in English </a:t>
            </a:r>
            <a:r>
              <a:rPr lang="it-IT" sz="2000" b="0" dirty="0">
                <a:solidFill>
                  <a:schemeClr val="bg1">
                    <a:lumMod val="50000"/>
                  </a:schemeClr>
                </a:solidFill>
                <a:latin typeface="+mn-lt"/>
              </a:rPr>
              <a:t>and </a:t>
            </a:r>
            <a:r>
              <a:rPr lang="it-IT" sz="2000" b="0" dirty="0" err="1">
                <a:solidFill>
                  <a:schemeClr val="bg1">
                    <a:lumMod val="50000"/>
                  </a:schemeClr>
                </a:solidFill>
                <a:latin typeface="+mn-lt"/>
              </a:rPr>
              <a:t>questions</a:t>
            </a:r>
            <a:r>
              <a:rPr lang="it-IT" sz="2000" b="0" dirty="0">
                <a:solidFill>
                  <a:schemeClr val="bg1">
                    <a:lumMod val="50000"/>
                  </a:schemeClr>
                </a:solidFill>
                <a:latin typeface="+mn-lt"/>
              </a:rPr>
              <a:t> </a:t>
            </a:r>
            <a:r>
              <a:rPr lang="it-IT" sz="2000" b="0" dirty="0" err="1">
                <a:solidFill>
                  <a:schemeClr val="bg1">
                    <a:lumMod val="50000"/>
                  </a:schemeClr>
                </a:solidFill>
                <a:latin typeface="+mn-lt"/>
              </a:rPr>
              <a:t>should</a:t>
            </a:r>
            <a:r>
              <a:rPr lang="it-IT" sz="2000" b="0" dirty="0">
                <a:solidFill>
                  <a:schemeClr val="bg1">
                    <a:lumMod val="50000"/>
                  </a:schemeClr>
                </a:solidFill>
                <a:latin typeface="+mn-lt"/>
              </a:rPr>
              <a:t> be </a:t>
            </a:r>
            <a:r>
              <a:rPr lang="it-IT" sz="2000" b="0" dirty="0" err="1">
                <a:solidFill>
                  <a:schemeClr val="bg1">
                    <a:lumMod val="50000"/>
                  </a:schemeClr>
                </a:solidFill>
                <a:latin typeface="+mn-lt"/>
              </a:rPr>
              <a:t>submitted</a:t>
            </a:r>
            <a:r>
              <a:rPr lang="it-IT" sz="2000" b="0" dirty="0">
                <a:solidFill>
                  <a:schemeClr val="bg1">
                    <a:lumMod val="50000"/>
                  </a:schemeClr>
                </a:solidFill>
                <a:latin typeface="+mn-lt"/>
              </a:rPr>
              <a:t> in English </a:t>
            </a:r>
            <a:r>
              <a:rPr lang="it-IT" sz="2000" b="0" dirty="0" err="1">
                <a:solidFill>
                  <a:schemeClr val="bg1">
                    <a:lumMod val="50000"/>
                  </a:schemeClr>
                </a:solidFill>
                <a:latin typeface="+mn-lt"/>
              </a:rPr>
              <a:t>through</a:t>
            </a:r>
            <a:r>
              <a:rPr lang="it-IT" sz="2000" b="0" dirty="0">
                <a:solidFill>
                  <a:schemeClr val="bg1">
                    <a:lumMod val="50000"/>
                  </a:schemeClr>
                </a:solidFill>
                <a:latin typeface="+mn-lt"/>
              </a:rPr>
              <a:t> the </a:t>
            </a:r>
            <a:r>
              <a:rPr lang="it-IT" sz="2000" b="0" dirty="0" err="1">
                <a:solidFill>
                  <a:schemeClr val="bg1">
                    <a:lumMod val="50000"/>
                  </a:schemeClr>
                </a:solidFill>
                <a:latin typeface="+mn-lt"/>
              </a:rPr>
              <a:t>platform</a:t>
            </a:r>
            <a:r>
              <a:rPr lang="it-IT" sz="2000" b="0" dirty="0">
                <a:solidFill>
                  <a:schemeClr val="bg1">
                    <a:lumMod val="50000"/>
                  </a:schemeClr>
                </a:solidFill>
                <a:latin typeface="+mn-lt"/>
              </a:rPr>
              <a:t> (</a:t>
            </a:r>
            <a:r>
              <a:rPr lang="it-IT" sz="2000" b="0" dirty="0" err="1">
                <a:solidFill>
                  <a:schemeClr val="bg1">
                    <a:lumMod val="50000"/>
                  </a:schemeClr>
                </a:solidFill>
                <a:latin typeface="+mn-lt"/>
              </a:rPr>
              <a:t>see</a:t>
            </a:r>
            <a:r>
              <a:rPr lang="it-IT" sz="2000" b="0" dirty="0">
                <a:solidFill>
                  <a:schemeClr val="bg1">
                    <a:lumMod val="50000"/>
                  </a:schemeClr>
                </a:solidFill>
                <a:latin typeface="+mn-lt"/>
              </a:rPr>
              <a:t> </a:t>
            </a:r>
            <a:r>
              <a:rPr lang="it-IT" sz="2000" b="0" dirty="0" err="1">
                <a:solidFill>
                  <a:schemeClr val="bg1">
                    <a:lumMod val="50000"/>
                  </a:schemeClr>
                </a:solidFill>
                <a:latin typeface="+mn-lt"/>
              </a:rPr>
              <a:t>hereunder</a:t>
            </a:r>
            <a:r>
              <a:rPr lang="it-IT" sz="2000" b="0" dirty="0">
                <a:solidFill>
                  <a:schemeClr val="bg1">
                    <a:lumMod val="50000"/>
                  </a:schemeClr>
                </a:solidFill>
                <a:latin typeface="+mn-lt"/>
              </a:rPr>
              <a:t>).</a:t>
            </a:r>
            <a:endParaRPr lang="en-GB" sz="2000" b="0" dirty="0">
              <a:latin typeface="+mn-lt"/>
            </a:endParaRPr>
          </a:p>
          <a:p>
            <a:pPr marL="342900" indent="-342900" algn="l">
              <a:buFont typeface="Arial" panose="020B0604020202020204" pitchFamily="34" charset="0"/>
              <a:buChar char="•"/>
            </a:pPr>
            <a:r>
              <a:rPr lang="en-GB" sz="2000" b="0" dirty="0">
                <a:solidFill>
                  <a:schemeClr val="bg1">
                    <a:lumMod val="50000"/>
                  </a:schemeClr>
                </a:solidFill>
                <a:latin typeface="+mn-lt"/>
              </a:rPr>
              <a:t>You are automatically connected to the audio broadcast. One-way audio (</a:t>
            </a:r>
            <a:r>
              <a:rPr lang="en-GB" sz="2000" b="0" u="sng" dirty="0">
                <a:solidFill>
                  <a:schemeClr val="bg1">
                    <a:lumMod val="50000"/>
                  </a:schemeClr>
                </a:solidFill>
                <a:latin typeface="+mn-lt"/>
              </a:rPr>
              <a:t>listen only</a:t>
            </a:r>
            <a:r>
              <a:rPr lang="en-GB" sz="2000" b="0" dirty="0">
                <a:solidFill>
                  <a:schemeClr val="bg1">
                    <a:lumMod val="50000"/>
                  </a:schemeClr>
                </a:solidFill>
                <a:latin typeface="+mn-lt"/>
              </a:rPr>
              <a:t> mode).</a:t>
            </a:r>
          </a:p>
          <a:p>
            <a:endParaRPr lang="de-DE" dirty="0"/>
          </a:p>
        </p:txBody>
      </p:sp>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4"/>
          </p:nvPr>
        </p:nvSpPr>
        <p:spPr>
          <a:xfrm>
            <a:off x="4355689" y="276024"/>
            <a:ext cx="7836311" cy="1159846"/>
          </a:xfrm>
        </p:spPr>
        <p:txBody>
          <a:bodyPr/>
          <a:lstStyle/>
          <a:p>
            <a:pPr algn="l" defTabSz="609585" fontAlgn="base">
              <a:lnSpc>
                <a:spcPct val="80000"/>
              </a:lnSpc>
              <a:spcBef>
                <a:spcPct val="20000"/>
              </a:spcBef>
              <a:spcAft>
                <a:spcPct val="0"/>
              </a:spcAft>
            </a:pPr>
            <a:r>
              <a:rPr lang="en-GB" sz="4000" dirty="0">
                <a:solidFill>
                  <a:srgbClr val="0099AB"/>
                </a:solidFill>
              </a:rPr>
              <a:t>Webinar guide for attendees</a:t>
            </a:r>
          </a:p>
          <a:p>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665" y="4028497"/>
            <a:ext cx="4050890" cy="27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64360" y="3566832"/>
            <a:ext cx="2989109" cy="461665"/>
          </a:xfrm>
          <a:prstGeom prst="rect">
            <a:avLst/>
          </a:prstGeom>
        </p:spPr>
        <p:txBody>
          <a:bodyPr wrap="square">
            <a:spAutoFit/>
          </a:bodyPr>
          <a:lstStyle/>
          <a:p>
            <a:pPr lvl="0" algn="ctr"/>
            <a:r>
              <a:rPr lang="en-GB" sz="1200" b="1" dirty="0">
                <a:solidFill>
                  <a:srgbClr val="4BACC6"/>
                </a:solidFill>
                <a:latin typeface="Verdana" pitchFamily="34" charset="0"/>
                <a:ea typeface="Verdana" pitchFamily="34" charset="0"/>
                <a:cs typeface="Verdana" pitchFamily="34" charset="0"/>
              </a:rPr>
              <a:t>Presentation</a:t>
            </a:r>
          </a:p>
          <a:p>
            <a:pPr lvl="0" algn="ctr"/>
            <a:r>
              <a:rPr lang="en-GB" sz="1200" b="1" dirty="0">
                <a:solidFill>
                  <a:srgbClr val="4BACC6"/>
                </a:solidFill>
                <a:latin typeface="Verdana" pitchFamily="34" charset="0"/>
                <a:ea typeface="Verdana" pitchFamily="34" charset="0"/>
                <a:cs typeface="Verdana" pitchFamily="34" charset="0"/>
              </a:rPr>
              <a:t>window</a:t>
            </a:r>
          </a:p>
        </p:txBody>
      </p:sp>
      <p:sp>
        <p:nvSpPr>
          <p:cNvPr id="7" name="Rectangle 6"/>
          <p:cNvSpPr/>
          <p:nvPr/>
        </p:nvSpPr>
        <p:spPr>
          <a:xfrm>
            <a:off x="7369260" y="4746065"/>
            <a:ext cx="1078213" cy="1015663"/>
          </a:xfrm>
          <a:prstGeom prst="rect">
            <a:avLst/>
          </a:prstGeom>
        </p:spPr>
        <p:txBody>
          <a:bodyPr wrap="square">
            <a:spAutoFit/>
          </a:bodyPr>
          <a:lstStyle/>
          <a:p>
            <a:pPr lvl="0" algn="ctr"/>
            <a:r>
              <a:rPr lang="en-GB" sz="1200" b="1" u="sng" dirty="0">
                <a:solidFill>
                  <a:srgbClr val="4BACC6"/>
                </a:solidFill>
                <a:latin typeface="Verdana" pitchFamily="34" charset="0"/>
                <a:ea typeface="Verdana" pitchFamily="34" charset="0"/>
                <a:cs typeface="Verdana" pitchFamily="34" charset="0"/>
              </a:rPr>
              <a:t>Q&amp;A box</a:t>
            </a:r>
            <a:r>
              <a:rPr lang="en-GB" sz="1200" b="1" dirty="0">
                <a:solidFill>
                  <a:srgbClr val="4BACC6"/>
                </a:solidFill>
                <a:latin typeface="Verdana" pitchFamily="34" charset="0"/>
                <a:ea typeface="Verdana" pitchFamily="34" charset="0"/>
                <a:cs typeface="Verdana" pitchFamily="34" charset="0"/>
              </a:rPr>
              <a:t>: For any questions related to the topic</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185" y="5283836"/>
            <a:ext cx="2300480" cy="5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p:cNvSpPr/>
          <p:nvPr/>
        </p:nvSpPr>
        <p:spPr>
          <a:xfrm>
            <a:off x="4616396" y="4015010"/>
            <a:ext cx="285035" cy="665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Arrow 11"/>
          <p:cNvSpPr/>
          <p:nvPr/>
        </p:nvSpPr>
        <p:spPr>
          <a:xfrm>
            <a:off x="6658712" y="5018365"/>
            <a:ext cx="594487"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043967">
            <a:off x="2926231" y="5978298"/>
            <a:ext cx="2433030" cy="28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619" y="3774462"/>
            <a:ext cx="3359401" cy="1376638"/>
          </a:xfrm>
          <a:prstGeom prst="rect">
            <a:avLst/>
          </a:prstGeom>
        </p:spPr>
      </p:pic>
    </p:spTree>
    <p:extLst>
      <p:ext uri="{BB962C8B-B14F-4D97-AF65-F5344CB8AC3E}">
        <p14:creationId xmlns:p14="http://schemas.microsoft.com/office/powerpoint/2010/main" val="1331852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4A26B4-8C08-1B4C-A7ED-6BC8EF835356}"/>
              </a:ext>
            </a:extLst>
          </p:cNvPr>
          <p:cNvSpPr>
            <a:spLocks noGrp="1"/>
          </p:cNvSpPr>
          <p:nvPr>
            <p:ph type="body" sz="quarter" idx="10"/>
          </p:nvPr>
        </p:nvSpPr>
        <p:spPr>
          <a:xfrm>
            <a:off x="5094514" y="2699683"/>
            <a:ext cx="6684531" cy="1860232"/>
          </a:xfrm>
        </p:spPr>
        <p:txBody>
          <a:bodyPr/>
          <a:lstStyle/>
          <a:p>
            <a:pPr marL="0" lvl="1" indent="0">
              <a:spcBef>
                <a:spcPts val="1000"/>
              </a:spcBef>
              <a:buNone/>
            </a:pPr>
            <a:r>
              <a:rPr lang="en-GB" sz="2000" dirty="0">
                <a:solidFill>
                  <a:schemeClr val="bg1">
                    <a:lumMod val="50000"/>
                  </a:schemeClr>
                </a:solidFill>
                <a:cs typeface="Verdana"/>
              </a:rPr>
              <a:t>In case we did not manage to answer all your </a:t>
            </a:r>
            <a:r>
              <a:rPr lang="en-GB" sz="2000" dirty="0">
                <a:solidFill>
                  <a:srgbClr val="0099AB"/>
                </a:solidFill>
                <a:latin typeface="Verdana" panose="020B0604030504040204" pitchFamily="34" charset="0"/>
                <a:ea typeface="Verdana" panose="020B0604030504040204" pitchFamily="34" charset="0"/>
                <a:cs typeface="Verdana" panose="020B0604030504040204" pitchFamily="34" charset="0"/>
              </a:rPr>
              <a:t>questions</a:t>
            </a:r>
            <a:r>
              <a:rPr lang="en-GB" sz="2000" dirty="0">
                <a:solidFill>
                  <a:schemeClr val="bg1">
                    <a:lumMod val="50000"/>
                  </a:schemeClr>
                </a:solidFill>
                <a:cs typeface="Verdana"/>
              </a:rPr>
              <a:t>, please feel free to re-submit them via e-mail </a:t>
            </a:r>
            <a:r>
              <a:rPr lang="it-IT" sz="1800" b="1" dirty="0">
                <a:solidFill>
                  <a:schemeClr val="bg1">
                    <a:lumMod val="50000"/>
                  </a:schemeClr>
                </a:solidFill>
                <a:cs typeface="Verdana"/>
              </a:rPr>
              <a:t>sc.secretariat@efsa.europa.eu</a:t>
            </a:r>
            <a:endParaRPr lang="it-IT" sz="1800" b="1" dirty="0"/>
          </a:p>
          <a:p>
            <a:endParaRPr lang="de-DE" dirty="0"/>
          </a:p>
        </p:txBody>
      </p:sp>
      <p:sp>
        <p:nvSpPr>
          <p:cNvPr id="3" name="Textplatzhalter 2">
            <a:extLst>
              <a:ext uri="{FF2B5EF4-FFF2-40B4-BE49-F238E27FC236}">
                <a16:creationId xmlns:a16="http://schemas.microsoft.com/office/drawing/2014/main" id="{3D6EE87B-C03F-774D-8D64-7554C4BA1092}"/>
              </a:ext>
            </a:extLst>
          </p:cNvPr>
          <p:cNvSpPr>
            <a:spLocks noGrp="1"/>
          </p:cNvSpPr>
          <p:nvPr>
            <p:ph type="body" sz="quarter" idx="12"/>
          </p:nvPr>
        </p:nvSpPr>
        <p:spPr>
          <a:xfrm>
            <a:off x="2697522" y="4481257"/>
            <a:ext cx="5367867" cy="431800"/>
          </a:xfrm>
        </p:spPr>
        <p:txBody>
          <a:bodyPr/>
          <a:lstStyle/>
          <a:p>
            <a:pPr marL="0" lvl="1" indent="0">
              <a:spcBef>
                <a:spcPts val="1000"/>
              </a:spcBef>
              <a:buNone/>
            </a:pPr>
            <a:r>
              <a:rPr lang="en-GB" sz="2000" dirty="0">
                <a:solidFill>
                  <a:prstClr val="white">
                    <a:lumMod val="50000"/>
                  </a:prstClr>
                </a:solidFill>
                <a:cs typeface="Verdana"/>
              </a:rPr>
              <a:t>Please take </a:t>
            </a:r>
            <a:r>
              <a:rPr lang="en-GB" sz="2000" dirty="0">
                <a:solidFill>
                  <a:srgbClr val="0099AB"/>
                </a:solidFill>
                <a:cs typeface="Verdana"/>
              </a:rPr>
              <a:t>5 more minutes </a:t>
            </a:r>
            <a:r>
              <a:rPr lang="en-GB" sz="2000" dirty="0">
                <a:solidFill>
                  <a:prstClr val="white">
                    <a:lumMod val="50000"/>
                  </a:prstClr>
                </a:solidFill>
                <a:cs typeface="Verdana"/>
              </a:rPr>
              <a:t>to </a:t>
            </a:r>
            <a:r>
              <a:rPr lang="en-GB" sz="2000" dirty="0">
                <a:solidFill>
                  <a:prstClr val="white">
                    <a:lumMod val="50000"/>
                  </a:prstClr>
                </a:solidFill>
                <a:cs typeface="Verdana"/>
                <a:hlinkClick r:id="rId3"/>
              </a:rPr>
              <a:t>fill out the evaluation form</a:t>
            </a:r>
            <a:r>
              <a:rPr lang="en-GB" sz="2000" dirty="0">
                <a:solidFill>
                  <a:prstClr val="white">
                    <a:lumMod val="50000"/>
                  </a:prstClr>
                </a:solidFill>
                <a:cs typeface="Verdana"/>
              </a:rPr>
              <a:t> that you will receive shortly in your inbox. </a:t>
            </a:r>
            <a:br>
              <a:rPr lang="en-GB" sz="2000" dirty="0">
                <a:solidFill>
                  <a:prstClr val="white">
                    <a:lumMod val="50000"/>
                  </a:prstClr>
                </a:solidFill>
                <a:cs typeface="Verdana"/>
              </a:rPr>
            </a:br>
            <a:r>
              <a:rPr lang="en-GB" sz="2000" dirty="0">
                <a:solidFill>
                  <a:prstClr val="white">
                    <a:lumMod val="50000"/>
                  </a:prstClr>
                </a:solidFill>
                <a:cs typeface="Verdana"/>
              </a:rPr>
              <a:t>Your feedback will help us improve our service! </a:t>
            </a:r>
          </a:p>
          <a:p>
            <a:endParaRPr lang="de-DE" dirty="0"/>
          </a:p>
        </p:txBody>
      </p:sp>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4"/>
          </p:nvPr>
        </p:nvSpPr>
        <p:spPr>
          <a:xfrm>
            <a:off x="5188975" y="1180231"/>
            <a:ext cx="6816212" cy="1159846"/>
          </a:xfrm>
        </p:spPr>
        <p:txBody>
          <a:bodyPr/>
          <a:lstStyle/>
          <a:p>
            <a:pPr algn="l" defTabSz="609585" fontAlgn="base">
              <a:lnSpc>
                <a:spcPct val="80000"/>
              </a:lnSpc>
              <a:spcBef>
                <a:spcPct val="20000"/>
              </a:spcBef>
              <a:spcAft>
                <a:spcPct val="0"/>
              </a:spcAft>
            </a:pPr>
            <a:r>
              <a:rPr lang="en-GB" sz="4000" dirty="0">
                <a:solidFill>
                  <a:srgbClr val="0099AB"/>
                </a:solidFill>
              </a:rPr>
              <a:t>Thank you for</a:t>
            </a:r>
          </a:p>
          <a:p>
            <a:pPr algn="l" defTabSz="609585" fontAlgn="base">
              <a:lnSpc>
                <a:spcPct val="80000"/>
              </a:lnSpc>
              <a:spcBef>
                <a:spcPct val="20000"/>
              </a:spcBef>
              <a:spcAft>
                <a:spcPct val="0"/>
              </a:spcAft>
            </a:pPr>
            <a:r>
              <a:rPr lang="en-GB" sz="4000" dirty="0">
                <a:solidFill>
                  <a:srgbClr val="0099AB"/>
                </a:solidFill>
              </a:rPr>
              <a:t>attending our webinar!</a:t>
            </a:r>
          </a:p>
          <a:p>
            <a:endParaRPr lang="de-DE" dirty="0"/>
          </a:p>
        </p:txBody>
      </p:sp>
    </p:spTree>
    <p:extLst>
      <p:ext uri="{BB962C8B-B14F-4D97-AF65-F5344CB8AC3E}">
        <p14:creationId xmlns:p14="http://schemas.microsoft.com/office/powerpoint/2010/main" val="4031044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0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477FC-01D8-4A81-8DBC-A50BBC12E0AD}"/>
              </a:ext>
            </a:extLst>
          </p:cNvPr>
          <p:cNvSpPr>
            <a:spLocks noGrp="1"/>
          </p:cNvSpPr>
          <p:nvPr>
            <p:ph sz="half" idx="1"/>
          </p:nvPr>
        </p:nvSpPr>
        <p:spPr/>
        <p:txBody>
          <a:bodyPr/>
          <a:lstStyle/>
          <a:p>
            <a:pPr marL="0" indent="0">
              <a:buNone/>
            </a:pPr>
            <a:r>
              <a:rPr lang="en-GB" sz="3600" b="1" dirty="0"/>
              <a:t>Please do not log in during the webinar</a:t>
            </a:r>
          </a:p>
        </p:txBody>
      </p:sp>
      <p:sp>
        <p:nvSpPr>
          <p:cNvPr id="3" name="Content Placeholder 2">
            <a:extLst>
              <a:ext uri="{FF2B5EF4-FFF2-40B4-BE49-F238E27FC236}">
                <a16:creationId xmlns:a16="http://schemas.microsoft.com/office/drawing/2014/main" id="{DB6BBDC9-EB10-47F3-9E13-E036FB2ECE96}"/>
              </a:ext>
            </a:extLst>
          </p:cNvPr>
          <p:cNvSpPr>
            <a:spLocks noGrp="1"/>
          </p:cNvSpPr>
          <p:nvPr>
            <p:ph sz="half" idx="2"/>
          </p:nvPr>
        </p:nvSpPr>
        <p:spPr>
          <a:xfrm>
            <a:off x="5825461" y="1403350"/>
            <a:ext cx="5402520" cy="4604045"/>
          </a:xfrm>
        </p:spPr>
        <p:txBody>
          <a:bodyPr/>
          <a:lstStyle/>
          <a:p>
            <a:r>
              <a:rPr lang="en-US" sz="2400" b="1" dirty="0">
                <a:solidFill>
                  <a:srgbClr val="555555"/>
                </a:solidFill>
              </a:rPr>
              <a:t>Rapid Assessment of Contaminant Exposure (RACE)</a:t>
            </a:r>
          </a:p>
          <a:p>
            <a:r>
              <a:rPr lang="en-US" sz="2000" dirty="0">
                <a:solidFill>
                  <a:srgbClr val="555555"/>
                </a:solidFill>
              </a:rPr>
              <a:t>The </a:t>
            </a:r>
            <a:r>
              <a:rPr lang="en-US" sz="2000" u="sng" dirty="0">
                <a:solidFill>
                  <a:srgbClr val="BF5512"/>
                </a:solidFill>
                <a:hlinkClick r:id="rId3">
                  <a:extLst>
                    <a:ext uri="{A12FA001-AC4F-418D-AE19-62706E023703}">
                      <ahyp:hlinkClr xmlns:ahyp="http://schemas.microsoft.com/office/drawing/2018/hyperlinkcolor" val="tx"/>
                    </a:ext>
                  </a:extLst>
                </a:hlinkClick>
              </a:rPr>
              <a:t>RACE tool</a:t>
            </a:r>
            <a:r>
              <a:rPr lang="en-US" sz="2000" dirty="0">
                <a:solidFill>
                  <a:srgbClr val="555555"/>
                </a:solidFill>
              </a:rPr>
              <a:t> provides estimates of different population groups’ acute and chronic exposure to chemical contaminants from single foods and compares the result to the health-based guidance value or other relevant toxicological reference points. See the </a:t>
            </a:r>
            <a:r>
              <a:rPr lang="en-US" sz="2000" u="sng" dirty="0">
                <a:solidFill>
                  <a:srgbClr val="BF5512"/>
                </a:solidFill>
                <a:hlinkClick r:id="rId4">
                  <a:extLst>
                    <a:ext uri="{A12FA001-AC4F-418D-AE19-62706E023703}">
                      <ahyp:hlinkClr xmlns:ahyp="http://schemas.microsoft.com/office/drawing/2018/hyperlinkcolor" val="tx"/>
                    </a:ext>
                  </a:extLst>
                </a:hlinkClick>
              </a:rPr>
              <a:t>full description</a:t>
            </a:r>
            <a:r>
              <a:rPr lang="en-US" sz="2000" dirty="0">
                <a:solidFill>
                  <a:srgbClr val="555555"/>
                </a:solidFill>
              </a:rPr>
              <a:t> with user manual (Appendix J). To register: </a:t>
            </a:r>
            <a:r>
              <a:rPr lang="en-US" sz="2000" u="sng" dirty="0">
                <a:solidFill>
                  <a:srgbClr val="BF5512"/>
                </a:solidFill>
                <a:hlinkClick r:id="rId5">
                  <a:extLst>
                    <a:ext uri="{A12FA001-AC4F-418D-AE19-62706E023703}">
                      <ahyp:hlinkClr xmlns:ahyp="http://schemas.microsoft.com/office/drawing/2018/hyperlinkcolor" val="tx"/>
                    </a:ext>
                  </a:extLst>
                </a:hlinkClick>
              </a:rPr>
              <a:t>servicedesk@efsa.europa.eu</a:t>
            </a:r>
            <a:endParaRPr lang="en-US" sz="2000" dirty="0">
              <a:solidFill>
                <a:srgbClr val="555555"/>
              </a:solidFill>
            </a:endParaRPr>
          </a:p>
          <a:p>
            <a:endParaRPr lang="en-GB" dirty="0"/>
          </a:p>
        </p:txBody>
      </p:sp>
      <p:sp>
        <p:nvSpPr>
          <p:cNvPr id="6" name="Title 5">
            <a:extLst>
              <a:ext uri="{FF2B5EF4-FFF2-40B4-BE49-F238E27FC236}">
                <a16:creationId xmlns:a16="http://schemas.microsoft.com/office/drawing/2014/main" id="{FA4498BA-42EA-43CD-8332-731224467F9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2943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5B7AF1-A544-43FA-91B5-3DC69FD41528}"/>
              </a:ext>
            </a:extLst>
          </p:cNvPr>
          <p:cNvSpPr>
            <a:spLocks noGrp="1"/>
          </p:cNvSpPr>
          <p:nvPr>
            <p:ph type="title"/>
          </p:nvPr>
        </p:nvSpPr>
        <p:spPr/>
        <p:txBody>
          <a:bodyPr/>
          <a:lstStyle/>
          <a:p>
            <a:endParaRPr lang="en-GB"/>
          </a:p>
        </p:txBody>
      </p:sp>
      <p:sp>
        <p:nvSpPr>
          <p:cNvPr id="9" name="Content Placeholder 8">
            <a:extLst>
              <a:ext uri="{FF2B5EF4-FFF2-40B4-BE49-F238E27FC236}">
                <a16:creationId xmlns:a16="http://schemas.microsoft.com/office/drawing/2014/main" id="{66CDECA9-1493-4942-81CB-9D8276B67343}"/>
              </a:ext>
            </a:extLst>
          </p:cNvPr>
          <p:cNvSpPr>
            <a:spLocks noGrp="1"/>
          </p:cNvSpPr>
          <p:nvPr>
            <p:ph sz="half" idx="1"/>
          </p:nvPr>
        </p:nvSpPr>
        <p:spPr>
          <a:xfrm>
            <a:off x="953073" y="1141977"/>
            <a:ext cx="7550533" cy="5031209"/>
          </a:xfrm>
        </p:spPr>
        <p:txBody>
          <a:bodyPr/>
          <a:lstStyle/>
          <a:p>
            <a:r>
              <a:rPr lang="en-US" sz="3600" dirty="0"/>
              <a:t>Overview of the RACE tool and purpose of its development</a:t>
            </a:r>
          </a:p>
          <a:p>
            <a:endParaRPr lang="en-US" sz="3600" dirty="0"/>
          </a:p>
          <a:p>
            <a:r>
              <a:rPr lang="en-US" sz="3600" dirty="0"/>
              <a:t>Methodology</a:t>
            </a:r>
          </a:p>
          <a:p>
            <a:pPr lvl="1"/>
            <a:r>
              <a:rPr lang="en-US" sz="3200" dirty="0"/>
              <a:t>Decision trees</a:t>
            </a:r>
          </a:p>
          <a:p>
            <a:pPr lvl="1"/>
            <a:r>
              <a:rPr lang="en-US" sz="3200" dirty="0"/>
              <a:t>Data </a:t>
            </a:r>
          </a:p>
          <a:p>
            <a:pPr lvl="1"/>
            <a:r>
              <a:rPr lang="en-US" sz="3200" dirty="0"/>
              <a:t>Tools </a:t>
            </a:r>
          </a:p>
          <a:p>
            <a:pPr lvl="1"/>
            <a:endParaRPr lang="en-US" sz="3200" dirty="0"/>
          </a:p>
          <a:p>
            <a:r>
              <a:rPr lang="en-US" sz="3600" dirty="0"/>
              <a:t>Examples</a:t>
            </a:r>
          </a:p>
          <a:p>
            <a:endParaRPr lang="en-GB" dirty="0"/>
          </a:p>
        </p:txBody>
      </p:sp>
      <p:pic>
        <p:nvPicPr>
          <p:cNvPr id="5" name="Picture 4">
            <a:extLst>
              <a:ext uri="{FF2B5EF4-FFF2-40B4-BE49-F238E27FC236}">
                <a16:creationId xmlns:a16="http://schemas.microsoft.com/office/drawing/2014/main" id="{294D85E9-8E81-407D-83FD-629AE897137F}"/>
              </a:ext>
            </a:extLst>
          </p:cNvPr>
          <p:cNvPicPr>
            <a:picLocks noChangeAspect="1"/>
          </p:cNvPicPr>
          <p:nvPr/>
        </p:nvPicPr>
        <p:blipFill>
          <a:blip r:embed="rId3"/>
          <a:stretch>
            <a:fillRect/>
          </a:stretch>
        </p:blipFill>
        <p:spPr>
          <a:xfrm>
            <a:off x="6840531" y="2459724"/>
            <a:ext cx="4676037" cy="2145978"/>
          </a:xfrm>
          <a:prstGeom prst="rect">
            <a:avLst/>
          </a:prstGeom>
        </p:spPr>
      </p:pic>
    </p:spTree>
    <p:extLst>
      <p:ext uri="{BB962C8B-B14F-4D97-AF65-F5344CB8AC3E}">
        <p14:creationId xmlns:p14="http://schemas.microsoft.com/office/powerpoint/2010/main" val="276305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E0A01A-578A-4C30-A6AA-6C05B3224A81}"/>
              </a:ext>
            </a:extLst>
          </p:cNvPr>
          <p:cNvSpPr>
            <a:spLocks noGrp="1"/>
          </p:cNvSpPr>
          <p:nvPr>
            <p:ph type="title"/>
          </p:nvPr>
        </p:nvSpPr>
        <p:spPr/>
        <p:txBody>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792" y="1897482"/>
            <a:ext cx="6682416" cy="289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7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93E958-C9CB-4DBD-987E-3DDA2C5757C1}"/>
              </a:ext>
            </a:extLst>
          </p:cNvPr>
          <p:cNvPicPr>
            <a:picLocks noGrp="1" noChangeAspect="1"/>
          </p:cNvPicPr>
          <p:nvPr>
            <p:ph idx="1"/>
          </p:nvPr>
        </p:nvPicPr>
        <p:blipFill rotWithShape="1">
          <a:blip r:embed="rId3"/>
          <a:srcRect b="22414"/>
          <a:stretch/>
        </p:blipFill>
        <p:spPr>
          <a:xfrm>
            <a:off x="1249199" y="641351"/>
            <a:ext cx="9693602" cy="5152410"/>
          </a:xfrm>
          <a:prstGeom prst="rect">
            <a:avLst/>
          </a:prstGeom>
        </p:spPr>
      </p:pic>
    </p:spTree>
    <p:extLst>
      <p:ext uri="{BB962C8B-B14F-4D97-AF65-F5344CB8AC3E}">
        <p14:creationId xmlns:p14="http://schemas.microsoft.com/office/powerpoint/2010/main" val="328987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FC6E4C1-EED9-4A48-8B48-453C8D0EA7DE}"/>
              </a:ext>
            </a:extLst>
          </p:cNvPr>
          <p:cNvGraphicFramePr>
            <a:graphicFrameLocks noGrp="1"/>
          </p:cNvGraphicFramePr>
          <p:nvPr>
            <p:ph idx="1"/>
            <p:extLst>
              <p:ext uri="{D42A27DB-BD31-4B8C-83A1-F6EECF244321}">
                <p14:modId xmlns:p14="http://schemas.microsoft.com/office/powerpoint/2010/main" val="330970546"/>
              </p:ext>
            </p:extLst>
          </p:nvPr>
        </p:nvGraphicFramePr>
        <p:xfrm>
          <a:off x="663358" y="1603336"/>
          <a:ext cx="10240200" cy="4221161"/>
        </p:xfrm>
        <a:graphic>
          <a:graphicData uri="http://schemas.openxmlformats.org/drawingml/2006/table">
            <a:tbl>
              <a:tblPr firstRow="1" bandRow="1">
                <a:tableStyleId>{5C22544A-7EE6-4342-B048-85BDC9FD1C3A}</a:tableStyleId>
              </a:tblPr>
              <a:tblGrid>
                <a:gridCol w="5705915">
                  <a:extLst>
                    <a:ext uri="{9D8B030D-6E8A-4147-A177-3AD203B41FA5}">
                      <a16:colId xmlns:a16="http://schemas.microsoft.com/office/drawing/2014/main" val="3047183048"/>
                    </a:ext>
                  </a:extLst>
                </a:gridCol>
                <a:gridCol w="4534285">
                  <a:extLst>
                    <a:ext uri="{9D8B030D-6E8A-4147-A177-3AD203B41FA5}">
                      <a16:colId xmlns:a16="http://schemas.microsoft.com/office/drawing/2014/main" val="1877511235"/>
                    </a:ext>
                  </a:extLst>
                </a:gridCol>
              </a:tblGrid>
              <a:tr h="730641">
                <a:tc>
                  <a:txBody>
                    <a:bodyPr/>
                    <a:lstStyle/>
                    <a:p>
                      <a:pPr marL="0" indent="0">
                        <a:lnSpc>
                          <a:spcPct val="150000"/>
                        </a:lnSpc>
                        <a:spcBef>
                          <a:spcPts val="600"/>
                        </a:spcBef>
                        <a:spcAft>
                          <a:spcPts val="600"/>
                        </a:spcAft>
                      </a:pPr>
                      <a:r>
                        <a:rPr lang="en-US" sz="2400" dirty="0"/>
                        <a:t>Group</a:t>
                      </a:r>
                      <a:endParaRPr lang="en-GB" sz="2400" dirty="0"/>
                    </a:p>
                  </a:txBody>
                  <a:tcPr/>
                </a:tc>
                <a:tc>
                  <a:txBody>
                    <a:bodyPr/>
                    <a:lstStyle/>
                    <a:p>
                      <a:pPr>
                        <a:lnSpc>
                          <a:spcPct val="150000"/>
                        </a:lnSpc>
                        <a:spcBef>
                          <a:spcPts val="600"/>
                        </a:spcBef>
                        <a:spcAft>
                          <a:spcPts val="600"/>
                        </a:spcAft>
                      </a:pPr>
                      <a:r>
                        <a:rPr lang="en-US" sz="2400" dirty="0"/>
                        <a:t>Decision tree</a:t>
                      </a:r>
                      <a:endParaRPr lang="en-GB" sz="2400" dirty="0"/>
                    </a:p>
                  </a:txBody>
                  <a:tcPr/>
                </a:tc>
                <a:extLst>
                  <a:ext uri="{0D108BD9-81ED-4DB2-BD59-A6C34878D82A}">
                    <a16:rowId xmlns:a16="http://schemas.microsoft.com/office/drawing/2014/main" val="1911973517"/>
                  </a:ext>
                </a:extLst>
              </a:tr>
              <a:tr h="989692">
                <a:tc>
                  <a:txBody>
                    <a:bodyPr/>
                    <a:lstStyle/>
                    <a:p>
                      <a:pPr>
                        <a:lnSpc>
                          <a:spcPct val="150000"/>
                        </a:lnSpc>
                        <a:spcBef>
                          <a:spcPts val="600"/>
                        </a:spcBef>
                        <a:spcAft>
                          <a:spcPts val="600"/>
                        </a:spcAft>
                      </a:pPr>
                      <a:r>
                        <a:rPr lang="en-US" sz="2400" b="1" dirty="0">
                          <a:solidFill>
                            <a:schemeClr val="tx1">
                              <a:lumMod val="50000"/>
                              <a:lumOff val="50000"/>
                            </a:schemeClr>
                          </a:solidFill>
                        </a:rPr>
                        <a:t>1. Food contaminants</a:t>
                      </a:r>
                      <a:endParaRPr lang="en-GB" sz="2400" b="1" dirty="0">
                        <a:solidFill>
                          <a:schemeClr val="tx1">
                            <a:lumMod val="50000"/>
                            <a:lumOff val="50000"/>
                          </a:schemeClr>
                        </a:solidFill>
                      </a:endParaRPr>
                    </a:p>
                  </a:txBody>
                  <a:tcPr/>
                </a:tc>
                <a:tc rowSpan="2">
                  <a:txBody>
                    <a:bodyPr/>
                    <a:lstStyle/>
                    <a:p>
                      <a:pPr>
                        <a:lnSpc>
                          <a:spcPct val="150000"/>
                        </a:lnSpc>
                        <a:spcBef>
                          <a:spcPts val="600"/>
                        </a:spcBef>
                        <a:spcAft>
                          <a:spcPts val="600"/>
                        </a:spcAft>
                      </a:pPr>
                      <a:r>
                        <a:rPr lang="en-GB" sz="2400" b="1" dirty="0">
                          <a:solidFill>
                            <a:schemeClr val="tx1">
                              <a:lumMod val="50000"/>
                              <a:lumOff val="50000"/>
                            </a:schemeClr>
                          </a:solidFill>
                        </a:rPr>
                        <a:t>Decision tree 1</a:t>
                      </a:r>
                    </a:p>
                  </a:txBody>
                  <a:tcPr anchor="ctr"/>
                </a:tc>
                <a:extLst>
                  <a:ext uri="{0D108BD9-81ED-4DB2-BD59-A6C34878D82A}">
                    <a16:rowId xmlns:a16="http://schemas.microsoft.com/office/drawing/2014/main" val="2125415509"/>
                  </a:ext>
                </a:extLst>
              </a:tr>
              <a:tr h="1098983">
                <a:tc>
                  <a:txBody>
                    <a:bodyPr/>
                    <a:lstStyle/>
                    <a:p>
                      <a:pPr>
                        <a:lnSpc>
                          <a:spcPct val="150000"/>
                        </a:lnSpc>
                        <a:spcBef>
                          <a:spcPts val="600"/>
                        </a:spcBef>
                        <a:spcAft>
                          <a:spcPts val="600"/>
                        </a:spcAft>
                      </a:pPr>
                      <a:r>
                        <a:rPr lang="en-US" sz="2400" b="1" dirty="0">
                          <a:solidFill>
                            <a:schemeClr val="tx1">
                              <a:lumMod val="50000"/>
                              <a:lumOff val="50000"/>
                            </a:schemeClr>
                          </a:solidFill>
                        </a:rPr>
                        <a:t>2. Food contact materials</a:t>
                      </a:r>
                      <a:endParaRPr lang="en-GB" sz="2400" b="1" dirty="0">
                        <a:solidFill>
                          <a:schemeClr val="tx1">
                            <a:lumMod val="50000"/>
                            <a:lumOff val="50000"/>
                          </a:schemeClr>
                        </a:solidFill>
                      </a:endParaRPr>
                    </a:p>
                  </a:txBody>
                  <a:tcPr/>
                </a:tc>
                <a:tc vMerge="1">
                  <a:txBody>
                    <a:bodyPr/>
                    <a:lstStyle/>
                    <a:p>
                      <a:pPr>
                        <a:lnSpc>
                          <a:spcPct val="150000"/>
                        </a:lnSpc>
                        <a:spcBef>
                          <a:spcPts val="600"/>
                        </a:spcBef>
                        <a:spcAft>
                          <a:spcPts val="600"/>
                        </a:spcAft>
                      </a:pPr>
                      <a:endParaRPr lang="en-GB" sz="24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2885642730"/>
                  </a:ext>
                </a:extLst>
              </a:tr>
              <a:tr h="1401845">
                <a:tc>
                  <a:txBody>
                    <a:bodyPr/>
                    <a:lstStyle/>
                    <a:p>
                      <a:pPr>
                        <a:lnSpc>
                          <a:spcPct val="150000"/>
                        </a:lnSpc>
                        <a:spcBef>
                          <a:spcPts val="600"/>
                        </a:spcBef>
                        <a:spcAft>
                          <a:spcPts val="600"/>
                        </a:spcAft>
                      </a:pPr>
                      <a:r>
                        <a:rPr lang="en-US" sz="2400" b="1" dirty="0">
                          <a:solidFill>
                            <a:schemeClr val="tx1">
                              <a:lumMod val="50000"/>
                              <a:lumOff val="50000"/>
                            </a:schemeClr>
                          </a:solidFill>
                        </a:rPr>
                        <a:t>3. Pharmacologically active substances</a:t>
                      </a:r>
                      <a:endParaRPr lang="en-GB" sz="2400" b="1" dirty="0">
                        <a:solidFill>
                          <a:schemeClr val="tx1">
                            <a:lumMod val="50000"/>
                            <a:lumOff val="50000"/>
                          </a:schemeClr>
                        </a:solidFill>
                      </a:endParaRPr>
                    </a:p>
                  </a:txBody>
                  <a:tcPr/>
                </a:tc>
                <a:tc>
                  <a:txBody>
                    <a:bodyPr/>
                    <a:lstStyle/>
                    <a:p>
                      <a:pPr>
                        <a:lnSpc>
                          <a:spcPct val="150000"/>
                        </a:lnSpc>
                        <a:spcBef>
                          <a:spcPts val="600"/>
                        </a:spcBef>
                        <a:spcAft>
                          <a:spcPts val="600"/>
                        </a:spcAft>
                      </a:pPr>
                      <a:r>
                        <a:rPr lang="en-GB" sz="2400" b="1" dirty="0">
                          <a:solidFill>
                            <a:schemeClr val="tx1">
                              <a:lumMod val="50000"/>
                              <a:lumOff val="50000"/>
                            </a:schemeClr>
                          </a:solidFill>
                        </a:rPr>
                        <a:t>Decision tree 2</a:t>
                      </a:r>
                    </a:p>
                  </a:txBody>
                  <a:tcPr anchor="ctr"/>
                </a:tc>
                <a:extLst>
                  <a:ext uri="{0D108BD9-81ED-4DB2-BD59-A6C34878D82A}">
                    <a16:rowId xmlns:a16="http://schemas.microsoft.com/office/drawing/2014/main" val="866983776"/>
                  </a:ext>
                </a:extLst>
              </a:tr>
            </a:tbl>
          </a:graphicData>
        </a:graphic>
      </p:graphicFrame>
      <p:sp>
        <p:nvSpPr>
          <p:cNvPr id="4" name="Title 3">
            <a:extLst>
              <a:ext uri="{FF2B5EF4-FFF2-40B4-BE49-F238E27FC236}">
                <a16:creationId xmlns:a16="http://schemas.microsoft.com/office/drawing/2014/main" id="{6C47E654-FC6D-4408-80B1-28F9CC534FA5}"/>
              </a:ext>
            </a:extLst>
          </p:cNvPr>
          <p:cNvSpPr>
            <a:spLocks noGrp="1"/>
          </p:cNvSpPr>
          <p:nvPr>
            <p:ph type="title"/>
          </p:nvPr>
        </p:nvSpPr>
        <p:spPr/>
        <p:txBody>
          <a:bodyPr/>
          <a:lstStyle/>
          <a:p>
            <a:r>
              <a:rPr lang="en-US" b="1" dirty="0"/>
              <a:t>Chemical contaminants</a:t>
            </a:r>
            <a:endParaRPr lang="en-GB" b="1" dirty="0"/>
          </a:p>
        </p:txBody>
      </p:sp>
      <p:sp>
        <p:nvSpPr>
          <p:cNvPr id="2" name="Oval 1">
            <a:extLst>
              <a:ext uri="{FF2B5EF4-FFF2-40B4-BE49-F238E27FC236}">
                <a16:creationId xmlns:a16="http://schemas.microsoft.com/office/drawing/2014/main" id="{A550F401-F607-43DA-B3D8-88E7FD396738}"/>
              </a:ext>
            </a:extLst>
          </p:cNvPr>
          <p:cNvSpPr/>
          <p:nvPr/>
        </p:nvSpPr>
        <p:spPr>
          <a:xfrm>
            <a:off x="489088" y="2052790"/>
            <a:ext cx="4310743" cy="1239050"/>
          </a:xfrm>
          <a:prstGeom prst="ellipse">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620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48F48B-3CFE-4ADE-8939-80F45E067A21}"/>
              </a:ext>
            </a:extLst>
          </p:cNvPr>
          <p:cNvPicPr>
            <a:picLocks noChangeAspect="1"/>
          </p:cNvPicPr>
          <p:nvPr/>
        </p:nvPicPr>
        <p:blipFill>
          <a:blip r:embed="rId3"/>
          <a:stretch>
            <a:fillRect/>
          </a:stretch>
        </p:blipFill>
        <p:spPr>
          <a:xfrm>
            <a:off x="1391302" y="1006608"/>
            <a:ext cx="9409395" cy="5201214"/>
          </a:xfrm>
          <a:prstGeom prst="rect">
            <a:avLst/>
          </a:prstGeom>
        </p:spPr>
      </p:pic>
      <p:sp>
        <p:nvSpPr>
          <p:cNvPr id="3" name="Content Placeholder 2">
            <a:extLst>
              <a:ext uri="{FF2B5EF4-FFF2-40B4-BE49-F238E27FC236}">
                <a16:creationId xmlns:a16="http://schemas.microsoft.com/office/drawing/2014/main" id="{FA9B2ABB-1541-4AA1-B23E-040D76F3AF7E}"/>
              </a:ext>
            </a:extLst>
          </p:cNvPr>
          <p:cNvSpPr txBox="1">
            <a:spLocks/>
          </p:cNvSpPr>
          <p:nvPr/>
        </p:nvSpPr>
        <p:spPr>
          <a:xfrm>
            <a:off x="6651800" y="5989269"/>
            <a:ext cx="5156200" cy="803932"/>
          </a:xfrm>
          <a:prstGeom prst="rect">
            <a:avLst/>
          </a:prstGeom>
        </p:spPr>
        <p:txBody>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accent5"/>
              </a:buClr>
              <a:buFont typeface="Wingdings" panose="05000000000000000000" pitchFamily="2" charset="2"/>
              <a:buChar char="§"/>
              <a:defRPr sz="24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hlinkClick r:id="rId4"/>
              </a:rPr>
              <a:t>https://efsa.onlinelibrary.wiley.com/doi/epdf/10.2903/sp.efsa.2019.EN-1625</a:t>
            </a:r>
            <a:endParaRPr lang="en-US" sz="1800" dirty="0"/>
          </a:p>
        </p:txBody>
      </p:sp>
    </p:spTree>
    <p:extLst>
      <p:ext uri="{BB962C8B-B14F-4D97-AF65-F5344CB8AC3E}">
        <p14:creationId xmlns:p14="http://schemas.microsoft.com/office/powerpoint/2010/main" val="2565677321"/>
      </p:ext>
    </p:extLst>
  </p:cSld>
  <p:clrMapOvr>
    <a:masterClrMapping/>
  </p:clrMapOvr>
</p:sld>
</file>

<file path=ppt/theme/theme1.xml><?xml version="1.0" encoding="utf-8"?>
<a:theme xmlns:a="http://schemas.openxmlformats.org/drawingml/2006/main" name="EFSA_PPT_169_2019">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ver">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53C9F2B-A865-4B58-97A4-CD9F1344D5C2}" vid="{AAD9F3AA-10CB-4801-AA34-A82E335740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B660289F33BE4C821175B569917AA0" ma:contentTypeVersion="10" ma:contentTypeDescription="Create a new document." ma:contentTypeScope="" ma:versionID="07b7eabcaf98ada768e6a258f98d7213">
  <xsd:schema xmlns:xsd="http://www.w3.org/2001/XMLSchema" xmlns:xs="http://www.w3.org/2001/XMLSchema" xmlns:p="http://schemas.microsoft.com/office/2006/metadata/properties" xmlns:ns3="addce5e7-724c-465c-ac07-620c1bb2340a" targetNamespace="http://schemas.microsoft.com/office/2006/metadata/properties" ma:root="true" ma:fieldsID="bec941f844b975e048a6c9ddc0ceac37" ns3:_="">
    <xsd:import namespace="addce5e7-724c-465c-ac07-620c1bb234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ce5e7-724c-465c-ac07-620c1bb23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C0EBA8-C2EA-45DE-8D2D-9887BC9B781C}">
  <ds:schemaRefs>
    <ds:schemaRef ds:uri="http://schemas.microsoft.com/sharepoint/v3/contenttype/forms"/>
  </ds:schemaRefs>
</ds:datastoreItem>
</file>

<file path=customXml/itemProps2.xml><?xml version="1.0" encoding="utf-8"?>
<ds:datastoreItem xmlns:ds="http://schemas.openxmlformats.org/officeDocument/2006/customXml" ds:itemID="{A9B4A43C-FD5C-4C87-A57A-5EE8396DA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ce5e7-724c-465c-ac07-620c1bb23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5E9CD4-5104-4C39-8A39-C74C1611D125}">
  <ds:schemaRefs>
    <ds:schemaRef ds:uri="http://purl.org/dc/terms/"/>
    <ds:schemaRef ds:uri="http://schemas.openxmlformats.org/package/2006/metadata/core-properties"/>
    <ds:schemaRef ds:uri="http://schemas.microsoft.com/office/2006/documentManagement/types"/>
    <ds:schemaRef ds:uri="addce5e7-724c-465c-ac07-620c1bb2340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EFSA_PPT_169_2019</Template>
  <TotalTime>1085</TotalTime>
  <Words>3039</Words>
  <Application>Microsoft Office PowerPoint</Application>
  <PresentationFormat>Widescreen</PresentationFormat>
  <Paragraphs>296</Paragraphs>
  <Slides>31</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Calibri</vt:lpstr>
      <vt:lpstr>Consolas</vt:lpstr>
      <vt:lpstr>Rockwell Extra Bold</vt:lpstr>
      <vt:lpstr>Verdana</vt:lpstr>
      <vt:lpstr>Wingdings</vt:lpstr>
      <vt:lpstr>EFSA_PPT_169_2019</vt:lpstr>
      <vt:lpstr>Benutzerdefiniertes Design</vt:lpstr>
      <vt:lpstr>1_Benutzerdefiniertes Design</vt:lpstr>
      <vt:lpstr>2_Benutzerdefiniertes Design</vt:lpstr>
      <vt:lpstr>Cover</vt:lpstr>
      <vt:lpstr>PowerPoint Presentation</vt:lpstr>
      <vt:lpstr>RACE tool </vt:lpstr>
      <vt:lpstr>PowerPoint Presentation</vt:lpstr>
      <vt:lpstr>PowerPoint Presentation</vt:lpstr>
      <vt:lpstr>PowerPoint Presentation</vt:lpstr>
      <vt:lpstr>PowerPoint Presentation</vt:lpstr>
      <vt:lpstr>PowerPoint Presentation</vt:lpstr>
      <vt:lpstr>Chemical contaminants</vt:lpstr>
      <vt:lpstr>PowerPoint Presentation</vt:lpstr>
      <vt:lpstr>Methodology - Hazard characterization</vt:lpstr>
      <vt:lpstr>Methodology – The decision tree(s)</vt:lpstr>
      <vt:lpstr>Non-genotoxic/carcinogenic substances 1/2</vt:lpstr>
      <vt:lpstr>Non-genotoxic/carcinogenic substances 2/2</vt:lpstr>
      <vt:lpstr>Genotoxic/carcinogenic substances</vt:lpstr>
      <vt:lpstr>Decision tree examples</vt:lpstr>
      <vt:lpstr>Hazards and Food</vt:lpstr>
      <vt:lpstr>Tool</vt:lpstr>
      <vt:lpstr>Tool</vt:lpstr>
      <vt:lpstr>Tool</vt:lpstr>
      <vt:lpstr>PowerPoint Presentation</vt:lpstr>
      <vt:lpstr>DON example</vt:lpstr>
      <vt:lpstr>DON example cont’d</vt:lpstr>
      <vt:lpstr>PowerPoint Presentation</vt:lpstr>
      <vt:lpstr>PowerPoint Presentation</vt:lpstr>
      <vt:lpstr>Example 2 </vt:lpstr>
      <vt:lpstr>PowerPoint Presentation</vt:lpstr>
      <vt:lpstr>CLOSURE AND TAKE HOME MESSAGES</vt:lpstr>
      <vt:lpstr>Considerations in characterising the risk</vt:lpstr>
      <vt:lpstr>EFSA Assessment tools and resources</vt:lpstr>
      <vt:lpstr>PowerPoint Presentation</vt:lpstr>
      <vt:lpstr>PowerPoint Presentation</vt:lpstr>
    </vt:vector>
  </TitlesOfParts>
  <Company>EFSA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TASSINI Marella</dc:creator>
  <cp:lastModifiedBy>Ruth ROLDAN TORRES</cp:lastModifiedBy>
  <cp:revision>82</cp:revision>
  <dcterms:created xsi:type="dcterms:W3CDTF">2019-01-30T12:06:17Z</dcterms:created>
  <dcterms:modified xsi:type="dcterms:W3CDTF">2020-04-28T14:38:08Z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0x01010065B660289F33BE4C821175B569917AA0</vt:lpwstr>
  </property>
</Properties>
</file>